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ags/tag1.xml" ContentType="application/vnd.openxmlformats-officedocument.presentationml.tag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256" r:id="rId2"/>
    <p:sldId id="280" r:id="rId3"/>
    <p:sldId id="257" r:id="rId4"/>
    <p:sldId id="274" r:id="rId5"/>
    <p:sldId id="275" r:id="rId6"/>
    <p:sldId id="259" r:id="rId7"/>
    <p:sldId id="272" r:id="rId8"/>
    <p:sldId id="260" r:id="rId9"/>
    <p:sldId id="273" r:id="rId10"/>
    <p:sldId id="261" r:id="rId11"/>
    <p:sldId id="276" r:id="rId12"/>
    <p:sldId id="262" r:id="rId13"/>
    <p:sldId id="277" r:id="rId14"/>
    <p:sldId id="278" r:id="rId15"/>
    <p:sldId id="263" r:id="rId16"/>
    <p:sldId id="264" r:id="rId17"/>
    <p:sldId id="265" r:id="rId18"/>
    <p:sldId id="279" r:id="rId19"/>
    <p:sldId id="266" r:id="rId20"/>
    <p:sldId id="267" r:id="rId21"/>
    <p:sldId id="268" r:id="rId22"/>
    <p:sldId id="269" r:id="rId23"/>
    <p:sldId id="270" r:id="rId24"/>
    <p:sldId id="27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20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Доходы, тыс.рублей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555229495573291"/>
                  <c:y val="-0.2662830491601150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133 841,892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947059522122064"/>
                  <c:y val="-0.2524501634894598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75 451,176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186847055308033"/>
                  <c:y val="-0.2731994919954428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76 390,359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133841.89199999999</c:v>
                </c:pt>
                <c:pt idx="1">
                  <c:v>75451.176000000007</c:v>
                </c:pt>
                <c:pt idx="2">
                  <c:v>76390.358999999997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0500528"/>
        <c:axId val="290502880"/>
        <c:axId val="0"/>
      </c:bar3DChart>
      <c:catAx>
        <c:axId val="29050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0502880"/>
        <c:crosses val="autoZero"/>
        <c:auto val="1"/>
        <c:lblAlgn val="ctr"/>
        <c:lblOffset val="100"/>
        <c:noMultiLvlLbl val="0"/>
      </c:catAx>
      <c:valAx>
        <c:axId val="290502880"/>
        <c:scaling>
          <c:orientation val="minMax"/>
          <c:max val="1400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90500528"/>
        <c:crosses val="autoZero"/>
        <c:crossBetween val="between"/>
        <c:majorUnit val="70000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</a:t>
            </a:r>
            <a:r>
              <a:rPr lang="ru-RU" dirty="0" smtClean="0"/>
              <a:t>0500 </a:t>
            </a:r>
            <a:r>
              <a:rPr lang="ru-RU" dirty="0"/>
              <a:t>"Жилищно-коммунальное </a:t>
            </a:r>
            <a:r>
              <a:rPr lang="ru-RU" dirty="0" smtClean="0"/>
              <a:t>хозяйство" </a:t>
            </a:r>
          </a:p>
          <a:p>
            <a:pPr>
              <a:defRPr/>
            </a:pPr>
            <a:r>
              <a:rPr lang="ru-RU" b="0" dirty="0" smtClean="0"/>
              <a:t>Всего</a:t>
            </a:r>
            <a:r>
              <a:rPr lang="ru-RU" b="0" baseline="0" dirty="0" smtClean="0"/>
              <a:t> составляет </a:t>
            </a:r>
            <a:r>
              <a:rPr lang="ru-RU" b="0" baseline="0" dirty="0" smtClean="0"/>
              <a:t>20 129,044ысяч </a:t>
            </a:r>
            <a:r>
              <a:rPr lang="ru-RU" b="0" baseline="0" dirty="0" smtClean="0"/>
              <a:t>рублей</a:t>
            </a:r>
            <a:endParaRPr lang="ru-RU" b="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2185379369403074"/>
          <c:y val="0.15711514510083674"/>
          <c:w val="0.75136576061793547"/>
          <c:h val="0.384707985662411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0500 "Жилищно-коммунальное хозяйство"</c:v>
                </c:pt>
              </c:strCache>
            </c:strRef>
          </c:tx>
          <c:spPr>
            <a:gradFill rotWithShape="1">
              <a:gsLst>
                <a:gs pos="28000">
                  <a:schemeClr val="accent6">
                    <a:tint val="18000"/>
                    <a:satMod val="120000"/>
                    <a:lumMod val="88000"/>
                  </a:schemeClr>
                </a:gs>
                <a:gs pos="100000">
                  <a:schemeClr val="accent6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invertIfNegative val="0"/>
          <c:dLbls>
            <c:dLbl>
              <c:idx val="1"/>
              <c:layout>
                <c:manualLayout>
                  <c:x val="0.10718194907698325"/>
                  <c:y val="3.7130377326495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684814348642915E-2"/>
                  <c:y val="4.8269490524444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0501 Жилищное хозяйство, тыс.руб.</c:v>
                </c:pt>
                <c:pt idx="1">
                  <c:v>0502 Коммунальное хозяйство, тыс. руб.</c:v>
                </c:pt>
                <c:pt idx="2">
                  <c:v>0503 Благоустройство, тыс. руб.</c:v>
                </c:pt>
              </c:strCache>
            </c:strRef>
          </c:cat>
          <c:val>
            <c:numRef>
              <c:f>Лист1!$B$2:$B$4</c:f>
              <c:numCache>
                <c:formatCode>#\ ##0.000</c:formatCode>
                <c:ptCount val="3"/>
                <c:pt idx="0">
                  <c:v>2103.91</c:v>
                </c:pt>
                <c:pt idx="1">
                  <c:v>2780.8330000000001</c:v>
                </c:pt>
                <c:pt idx="2">
                  <c:v>15244.300999999999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529144"/>
        <c:axId val="290534240"/>
      </c:barChart>
      <c:catAx>
        <c:axId val="2905291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0534240"/>
        <c:crosses val="autoZero"/>
        <c:auto val="1"/>
        <c:lblAlgn val="ctr"/>
        <c:lblOffset val="100"/>
        <c:noMultiLvlLbl val="0"/>
      </c:catAx>
      <c:valAx>
        <c:axId val="290534240"/>
        <c:scaling>
          <c:orientation val="minMax"/>
        </c:scaling>
        <c:delete val="0"/>
        <c:axPos val="l"/>
        <c:majorGridlines/>
        <c:numFmt formatCode="#\ ##0.000" sourceLinked="1"/>
        <c:majorTickMark val="out"/>
        <c:minorTickMark val="none"/>
        <c:tickLblPos val="nextTo"/>
        <c:crossAx val="290529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0800 "Культура",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#\ ##0.000</c:formatCode>
                <c:ptCount val="1"/>
                <c:pt idx="0">
                  <c:v>22248.77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Раздел 1000 "Социальная политика",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#\ ##0.000</c:formatCode>
                <c:ptCount val="1"/>
                <c:pt idx="0">
                  <c:v>3843.3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Раздел 1100 "Физическая культура и спорт", тыс. рублей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#\ ##0.000</c:formatCode>
                <c:ptCount val="1"/>
                <c:pt idx="0">
                  <c:v>5207.375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0528360"/>
        <c:axId val="290528752"/>
      </c:barChart>
      <c:catAx>
        <c:axId val="290528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0528752"/>
        <c:crosses val="autoZero"/>
        <c:auto val="1"/>
        <c:lblAlgn val="ctr"/>
        <c:lblOffset val="100"/>
        <c:noMultiLvlLbl val="0"/>
      </c:catAx>
      <c:valAx>
        <c:axId val="290528752"/>
        <c:scaling>
          <c:orientation val="minMax"/>
        </c:scaling>
        <c:delete val="0"/>
        <c:axPos val="l"/>
        <c:majorGridlines/>
        <c:numFmt formatCode="#\ ##0.000" sourceLinked="1"/>
        <c:majorTickMark val="out"/>
        <c:minorTickMark val="none"/>
        <c:tickLblPos val="nextTo"/>
        <c:crossAx val="290528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295120105363411"/>
          <c:y val="0.17197306940352733"/>
          <c:w val="0.36800421985401433"/>
          <c:h val="0.74727935721062921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1200 "Средства массовой </a:t>
            </a:r>
            <a:r>
              <a:rPr lang="ru-RU" dirty="0" smtClean="0"/>
              <a:t>информации«</a:t>
            </a:r>
          </a:p>
          <a:p>
            <a:pPr>
              <a:defRPr/>
            </a:pPr>
            <a:r>
              <a:rPr lang="ru-RU" b="0" dirty="0" smtClean="0"/>
              <a:t>Всего составляет </a:t>
            </a:r>
            <a:r>
              <a:rPr lang="ru-RU" b="0" dirty="0" smtClean="0"/>
              <a:t>815,000 </a:t>
            </a:r>
            <a:r>
              <a:rPr lang="ru-RU" b="0" dirty="0" smtClean="0"/>
              <a:t>тысяч рублей</a:t>
            </a:r>
            <a:endParaRPr lang="ru-RU" b="0" dirty="0"/>
          </a:p>
        </c:rich>
      </c:tx>
      <c:layout/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730629467096249"/>
          <c:y val="0.14373106483798928"/>
          <c:w val="0.84930875736029332"/>
          <c:h val="0.585043453349128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1200 "Средства массовой информации"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515905640114063E-2"/>
                  <c:y val="-5.1523613481148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864626152649705E-2"/>
                  <c:y val="-5.746864580589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1201 "Телевидение и радиовещание", тыс.руб.</c:v>
                </c:pt>
                <c:pt idx="1">
                  <c:v>1202 "Периодическая печать и издательства", тыс.руб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415</c:v>
                </c:pt>
                <c:pt idx="1">
                  <c:v>400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0535416"/>
        <c:axId val="290546392"/>
        <c:axId val="0"/>
      </c:bar3DChart>
      <c:catAx>
        <c:axId val="290535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0546392"/>
        <c:crosses val="autoZero"/>
        <c:auto val="1"/>
        <c:lblAlgn val="ctr"/>
        <c:lblOffset val="100"/>
        <c:noMultiLvlLbl val="0"/>
      </c:catAx>
      <c:valAx>
        <c:axId val="29054639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90535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 (всего), 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7159940209267562E-2"/>
                  <c:y val="-0.22312193894495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0717488789237665E-2"/>
                  <c:y val="-0.1871345294377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8654708520179366E-2"/>
                  <c:y val="-0.287899559423430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38828.345000000001</c:v>
                </c:pt>
                <c:pt idx="1">
                  <c:v>39931.709000000003</c:v>
                </c:pt>
                <c:pt idx="2">
                  <c:v>42302.311999999998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0505232"/>
        <c:axId val="290515424"/>
        <c:axId val="0"/>
      </c:bar3DChart>
      <c:catAx>
        <c:axId val="290505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0515424"/>
        <c:crosses val="autoZero"/>
        <c:auto val="1"/>
        <c:lblAlgn val="ctr"/>
        <c:lblOffset val="100"/>
        <c:noMultiLvlLbl val="0"/>
      </c:catAx>
      <c:valAx>
        <c:axId val="2905154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905052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Налоговые </a:t>
            </a:r>
            <a:r>
              <a:rPr lang="ru-RU" dirty="0" smtClean="0"/>
              <a:t>доходы </a:t>
            </a:r>
            <a:r>
              <a:rPr lang="ru-RU" sz="2160" b="1" i="0" u="none" strike="noStrike" baseline="0" dirty="0" smtClean="0">
                <a:effectLst/>
              </a:rPr>
              <a:t>36 230,615 </a:t>
            </a:r>
            <a:r>
              <a:rPr lang="ru-RU" dirty="0" smtClean="0"/>
              <a:t>тыс. рублей 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2291580113880905E-2"/>
          <c:y val="9.6443891058175094E-2"/>
          <c:w val="0.58853031269168044"/>
          <c:h val="0.854086673296463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Налог на доходы физических лиц 29391,88  тыс. руб.</c:v>
                </c:pt>
                <c:pt idx="1">
                  <c:v>Налог на имущество физических лиц 2696,00 тыс. руб.</c:v>
                </c:pt>
                <c:pt idx="2">
                  <c:v>Земельный налог 1 625 тыс. руб.</c:v>
                </c:pt>
                <c:pt idx="3">
                  <c:v>Акцизы по подакцизным товарам 2 481 тыс. руб.</c:v>
                </c:pt>
                <c:pt idx="4">
                  <c:v>Единый сельскохозяйственный налог 36,47 тыс. руб.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29391.875</c:v>
                </c:pt>
                <c:pt idx="1">
                  <c:v>2696</c:v>
                </c:pt>
                <c:pt idx="2">
                  <c:v>1625</c:v>
                </c:pt>
                <c:pt idx="3">
                  <c:v>2481</c:v>
                </c:pt>
                <c:pt idx="4">
                  <c:v>36.47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82925239865973"/>
          <c:y val="0.1212427955159454"/>
          <c:w val="0.35281490665369586"/>
          <c:h val="0.76577365387585672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Неналоговые </a:t>
            </a:r>
            <a:r>
              <a:rPr lang="ru-RU" dirty="0" smtClean="0"/>
              <a:t>доходы </a:t>
            </a:r>
            <a:r>
              <a:rPr lang="ru-RU" dirty="0" smtClean="0"/>
              <a:t>2</a:t>
            </a:r>
            <a:r>
              <a:rPr lang="ru-RU" baseline="0" dirty="0" smtClean="0"/>
              <a:t> 598</a:t>
            </a:r>
            <a:r>
              <a:rPr lang="ru-RU" dirty="0" smtClean="0"/>
              <a:t>,00 </a:t>
            </a:r>
            <a:r>
              <a:rPr lang="ru-RU" dirty="0" smtClean="0"/>
              <a:t>тысяч рублей</a:t>
            </a:r>
            <a:endParaRPr lang="ru-RU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2500000000000001E-2"/>
          <c:y val="0.12087314085739286"/>
          <c:w val="0.62435695538057778"/>
          <c:h val="0.8324759405074366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Неналоговые доходы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Доходы от арендной платы за имущество 2408 тыс. руб.</c:v>
                </c:pt>
                <c:pt idx="1">
                  <c:v>Прочие поступления от использования имущества 190 тыс. руб.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2408</c:v>
                </c:pt>
                <c:pt idx="1">
                  <c:v>190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2027777777778"/>
          <c:y val="9.041017789442983E-2"/>
          <c:w val="0.31963888888888897"/>
          <c:h val="0.8711796442111405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Доходы </a:t>
            </a:r>
            <a:r>
              <a:rPr lang="ru-RU" dirty="0" smtClean="0"/>
              <a:t>2022 </a:t>
            </a:r>
            <a:r>
              <a:rPr lang="ru-RU" dirty="0" smtClean="0"/>
              <a:t>года</a:t>
            </a:r>
          </a:p>
          <a:p>
            <a:pPr>
              <a:defRPr/>
            </a:pPr>
            <a:r>
              <a:rPr lang="ru-RU" dirty="0" smtClean="0"/>
              <a:t>Всего </a:t>
            </a:r>
            <a:r>
              <a:rPr lang="ru-RU" dirty="0" smtClean="0"/>
              <a:t>133 841,892 </a:t>
            </a:r>
            <a:r>
              <a:rPr lang="ru-RU" dirty="0" smtClean="0"/>
              <a:t>тысяч рублей</a:t>
            </a:r>
            <a:endParaRPr lang="ru-RU" dirty="0"/>
          </a:p>
        </c:rich>
      </c:tx>
      <c:layout>
        <c:manualLayout>
          <c:xMode val="edge"/>
          <c:yMode val="edge"/>
          <c:x val="0.22533780968781247"/>
          <c:y val="6.935871045539260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2021 года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1172392882272341E-2"/>
                  <c:y val="-0.10378200799162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372773395548643E-2"/>
                  <c:y val="2.9456932999953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87335666407436E-2"/>
                  <c:y val="-0.223872285101905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доходы, тыс. рублей</c:v>
                </c:pt>
                <c:pt idx="1">
                  <c:v>неналоговые доходы, тыс. рублей</c:v>
                </c:pt>
                <c:pt idx="2">
                  <c:v>безвозмездные поступления, тыс. рублей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36230.345000000001</c:v>
                </c:pt>
                <c:pt idx="1">
                  <c:v>2598</c:v>
                </c:pt>
                <c:pt idx="2">
                  <c:v>95013.547000000006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Раздел 01. "Общегосударственные вопросы</a:t>
            </a:r>
            <a:r>
              <a:rPr lang="ru-RU" sz="1800" dirty="0" smtClean="0"/>
              <a:t>", </a:t>
            </a:r>
          </a:p>
          <a:p>
            <a:pPr>
              <a:defRPr/>
            </a:pPr>
            <a:r>
              <a:rPr lang="ru-RU" sz="1800" dirty="0" smtClean="0"/>
              <a:t>всего составляет </a:t>
            </a:r>
            <a:r>
              <a:rPr lang="ru-RU" sz="1800" dirty="0" smtClean="0"/>
              <a:t>24</a:t>
            </a:r>
            <a:r>
              <a:rPr lang="ru-RU" sz="1800" baseline="0" dirty="0" smtClean="0"/>
              <a:t> 656,924 </a:t>
            </a:r>
            <a:r>
              <a:rPr lang="ru-RU" sz="1800" dirty="0" smtClean="0"/>
              <a:t> </a:t>
            </a:r>
            <a:r>
              <a:rPr lang="ru-RU" sz="1800" dirty="0" smtClean="0"/>
              <a:t>тыс</a:t>
            </a:r>
            <a:r>
              <a:rPr lang="ru-RU" sz="1800" dirty="0"/>
              <a:t>. рублей</a:t>
            </a:r>
          </a:p>
        </c:rich>
      </c:tx>
      <c:layout>
        <c:manualLayout>
          <c:xMode val="edge"/>
          <c:yMode val="edge"/>
          <c:x val="4.556951685226083E-4"/>
          <c:y val="2.4348537297025477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01. "Общегосударственные вопросы", тыс. рублей</c:v>
                </c:pt>
              </c:strCache>
            </c:strRef>
          </c:tx>
          <c:explosion val="25"/>
          <c:dPt>
            <c:idx val="2"/>
            <c:bubble3D val="0"/>
            <c:explosion val="69"/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028068138388963"/>
                  <c:y val="8.10439373044471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8589970621956803E-3"/>
                  <c:y val="5.41720420540652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3727102192996532E-2"/>
                  <c:y val="-6.4266797158829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481204762335423E-2"/>
                  <c:y val="-6.259155458675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0102 "Функционирование высшего должностного лица"</c:v>
                </c:pt>
                <c:pt idx="1">
                  <c:v>0103 "Функционирование представительных органов"</c:v>
                </c:pt>
                <c:pt idx="2">
                  <c:v>0104 "Функционирование органов исполнительной власти"</c:v>
                </c:pt>
                <c:pt idx="3">
                  <c:v>0106 "Обеспечение деятельности финансовых органов, органов бюджетного надзора"</c:v>
                </c:pt>
                <c:pt idx="4">
                  <c:v>0107  Обеспечение проведения выборов и референдумов</c:v>
                </c:pt>
                <c:pt idx="5">
                  <c:v>0111 "Создание резервного фонда"</c:v>
                </c:pt>
                <c:pt idx="6">
                  <c:v>0113 "Другие общегосударственные расходы"</c:v>
                </c:pt>
              </c:strCache>
            </c:strRef>
          </c:cat>
          <c:val>
            <c:numRef>
              <c:f>Лист1!$B$2:$B$8</c:f>
              <c:numCache>
                <c:formatCode>#\ ##0.000</c:formatCode>
                <c:ptCount val="7"/>
                <c:pt idx="0">
                  <c:v>1755.491</c:v>
                </c:pt>
                <c:pt idx="1">
                  <c:v>820.5</c:v>
                </c:pt>
                <c:pt idx="2">
                  <c:v>15803.451999999999</c:v>
                </c:pt>
                <c:pt idx="3">
                  <c:v>759.41099999999994</c:v>
                </c:pt>
                <c:pt idx="4">
                  <c:v>900</c:v>
                </c:pt>
                <c:pt idx="5">
                  <c:v>600</c:v>
                </c:pt>
                <c:pt idx="6">
                  <c:v>3869.2339999999999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403243546020242"/>
          <c:y val="5.7709763680669837E-2"/>
          <c:w val="0.42191922934420178"/>
          <c:h val="0.94229023631933062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4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noFill/>
    </a:ln>
    <a:scene3d>
      <a:camera prst="orthographicFront"/>
      <a:lightRig rig="threePt" dir="t"/>
    </a:scene3d>
    <a:sp3d prstMaterial="flat">
      <a:bevelT w="152400" h="50800" prst="softRound"/>
    </a:sp3d>
  </c:spPr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 02. «Национальная оборона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Всего составляет </a:t>
            </a:r>
            <a:r>
              <a:rPr lang="ru-RU" b="0" dirty="0" smtClean="0">
                <a:latin typeface="Times New Roman" pitchFamily="18" charset="0"/>
                <a:cs typeface="Times New Roman" pitchFamily="18" charset="0"/>
              </a:rPr>
              <a:t>1003,900</a:t>
            </a:r>
            <a:r>
              <a:rPr lang="ru-RU" b="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baseline="0" dirty="0" smtClean="0">
                <a:latin typeface="Times New Roman" pitchFamily="18" charset="0"/>
                <a:cs typeface="Times New Roman" pitchFamily="18" charset="0"/>
              </a:rPr>
              <a:t>тысяч рублей</a:t>
            </a:r>
            <a:endParaRPr lang="ru-RU" b="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02. «Национальная оборона»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30059401612381231"/>
                  <c:y val="-0.106381321177951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Национальная оборона (тыс. 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1003.9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03. «Национальная безопасность и правоохранительная деятельность</a:t>
            </a:r>
            <a:r>
              <a:rPr lang="ru-RU" dirty="0" smtClean="0"/>
              <a:t>»</a:t>
            </a:r>
          </a:p>
          <a:p>
            <a:pPr>
              <a:defRPr/>
            </a:pPr>
            <a:r>
              <a:rPr lang="ru-RU" b="0" dirty="0" smtClean="0"/>
              <a:t>Всего составляет </a:t>
            </a:r>
            <a:r>
              <a:rPr lang="ru-RU" b="0" dirty="0" smtClean="0"/>
              <a:t>136,00 </a:t>
            </a:r>
            <a:r>
              <a:rPr lang="ru-RU" b="0" dirty="0" smtClean="0"/>
              <a:t>тысяч рублей</a:t>
            </a:r>
            <a:endParaRPr lang="ru-RU" b="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408810407659019E-2"/>
          <c:y val="0.19395335493026028"/>
          <c:w val="0.60901727172646569"/>
          <c:h val="0.732535557917807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03. «Национальная безопасность и правоохранительная деятельность»</c:v>
                </c:pt>
              </c:strCache>
            </c:strRef>
          </c:tx>
          <c:explosion val="25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Содержание пожарных гидрантов</c:v>
                </c:pt>
                <c:pt idx="1">
                  <c:v>Содержание пожарных водоёмов</c:v>
                </c:pt>
                <c:pt idx="2">
                  <c:v>Мероприятия по приобретению инвентаря для первичных мер по пожаротушению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26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8884299816090222"/>
          <c:y val="0.1936568285342033"/>
          <c:w val="0.30241141709690661"/>
          <c:h val="0.7271160211996646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Раздел 04. </a:t>
            </a:r>
            <a:r>
              <a:rPr lang="ru-RU" dirty="0" smtClean="0"/>
              <a:t>«Национальная экономика»</a:t>
            </a:r>
            <a:r>
              <a:rPr lang="ru-RU" baseline="0" dirty="0" smtClean="0"/>
              <a:t> </a:t>
            </a:r>
          </a:p>
          <a:p>
            <a:pPr>
              <a:defRPr/>
            </a:pPr>
            <a:r>
              <a:rPr lang="ru-RU" b="0" baseline="0" dirty="0" smtClean="0"/>
              <a:t>Всего составляет </a:t>
            </a:r>
            <a:r>
              <a:rPr lang="ru-RU" b="0" baseline="0" dirty="0" smtClean="0"/>
              <a:t>55 801,579тысяч </a:t>
            </a:r>
            <a:r>
              <a:rPr lang="ru-RU" b="0" baseline="0" dirty="0" smtClean="0"/>
              <a:t>рублей</a:t>
            </a:r>
            <a:endParaRPr lang="ru-RU" b="0" dirty="0"/>
          </a:p>
        </c:rich>
      </c:tx>
      <c:layout>
        <c:manualLayout>
          <c:xMode val="edge"/>
          <c:yMode val="edge"/>
          <c:x val="0.12234193684657457"/>
          <c:y val="1.8950069178943488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Раздел 04. "Национальная экономика"</c:v>
                </c:pt>
              </c:strCache>
            </c:strRef>
          </c:tx>
          <c:explosion val="25"/>
          <c:dPt>
            <c:idx val="1"/>
            <c:bubble3D val="0"/>
            <c:explosion val="0"/>
          </c:dPt>
          <c:dLbls>
            <c:dLbl>
              <c:idx val="0"/>
              <c:layout>
                <c:manualLayout>
                  <c:x val="0.10382703196484114"/>
                  <c:y val="-2.8425103768415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106247473680714E-3"/>
                  <c:y val="0.113700415073660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1282186594651876"/>
                  <c:y val="-4.0268891691772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0409 "Дорожная деятельность" (тыс. руб.)</c:v>
                </c:pt>
                <c:pt idx="1">
                  <c:v>0412 "Другие вопросы в области национальной экономики" (тыс. 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55583.3</c:v>
                </c:pt>
                <c:pt idx="1">
                  <c:v>218.279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  <c:spPr>
        <a:noFill/>
      </c:sp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356BE-7E78-4203-850F-27A18C89E7E5}" type="datetimeFigureOut">
              <a:rPr lang="ru-RU" smtClean="0"/>
              <a:t>10.01.2022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7EE4B-65CB-42A5-86F7-D5A1C7A76B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9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7EE4B-65CB-42A5-86F7-D5A1C7A76B5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118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split orient="vert" dir="in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5966666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Александровское сельское поселение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140968"/>
            <a:ext cx="1800200" cy="2592288"/>
          </a:xfrm>
          <a:prstGeom prst="rect">
            <a:avLst/>
          </a:prstGeom>
        </p:spPr>
      </p:pic>
      <p:pic>
        <p:nvPicPr>
          <p:cNvPr id="6" name="Рисунок 5" descr="Aleksandrovsko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1628801"/>
            <a:ext cx="8280920" cy="4868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37216558"/>
      </p:ext>
    </p:extLst>
  </p:cSld>
  <p:clrMapOvr>
    <a:masterClrMapping/>
  </p:clrMapOvr>
  <p:transition advClick="0" advTm="5627">
    <p:wheel spokes="2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84976" cy="6624736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17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Безвозмездные поступления из бюджетов других уровней</a:t>
            </a:r>
          </a:p>
          <a:p>
            <a:pPr marL="45720" indent="0">
              <a:buNone/>
            </a:pPr>
            <a:r>
              <a:rPr lang="ru-RU" sz="13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Безвозмездные поступления из бюджетов других уровней </a:t>
            </a: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</a:t>
            </a: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2022 </a:t>
            </a: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год составляют 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95 013,547 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тыс</a:t>
            </a:r>
            <a:r>
              <a:rPr lang="ru-RU" sz="13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. 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рублей</a:t>
            </a:r>
            <a:r>
              <a:rPr lang="ru-RU" sz="1300" b="1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 том числе:</a:t>
            </a:r>
            <a:endParaRPr lang="ru-RU" sz="13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300" dirty="0">
                <a:latin typeface="+mj-lt"/>
                <a:cs typeface="Times New Roman" panose="02020603050405020304" pitchFamily="18" charset="0"/>
              </a:rPr>
              <a:t>Субвенция на осуществление отдельных государственных полномочий по расчёту и предоставлению дотации поселениям Томской области за счёт средств областного бюджета </a:t>
            </a: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сумме </a:t>
            </a:r>
            <a:r>
              <a:rPr lang="ru-RU" sz="13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6 317,400 тыс</a:t>
            </a:r>
            <a:r>
              <a:rPr lang="ru-RU" sz="1300" b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  <a:cs typeface="Times New Roman" panose="02020603050405020304" pitchFamily="18" charset="0"/>
              </a:rPr>
              <a:t>Дотации бюджетам сельских поселений на поддержку мер по обеспечению сбалансированности бюджетов </a:t>
            </a: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в сумме </a:t>
            </a:r>
            <a:r>
              <a:rPr lang="ru-RU" sz="1300" b="1" dirty="0" smtClean="0">
                <a:latin typeface="+mj-lt"/>
                <a:cs typeface="Times New Roman" panose="02020603050405020304" pitchFamily="18" charset="0"/>
              </a:rPr>
              <a:t>7 211,437 </a:t>
            </a:r>
            <a:r>
              <a:rPr lang="ru-RU" sz="1300" b="1" dirty="0" smtClean="0">
                <a:latin typeface="+mj-lt"/>
                <a:cs typeface="Times New Roman" panose="02020603050405020304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  <a:cs typeface="Times New Roman" panose="02020603050405020304" pitchFamily="18" charset="0"/>
              </a:rPr>
              <a:t>Дотации бюджетам сельских поселений на выравнивание бюджетной обеспеченности из бюджетов муниципальных районов </a:t>
            </a: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в сумме </a:t>
            </a:r>
            <a:r>
              <a:rPr lang="ru-RU" sz="1300" b="1" dirty="0" smtClean="0">
                <a:latin typeface="+mj-lt"/>
                <a:cs typeface="Times New Roman" panose="02020603050405020304" pitchFamily="18" charset="0"/>
              </a:rPr>
              <a:t>13 667,800 </a:t>
            </a:r>
            <a:r>
              <a:rPr lang="ru-RU" sz="1300" b="1" dirty="0" smtClean="0">
                <a:latin typeface="+mj-lt"/>
                <a:cs typeface="Times New Roman" panose="02020603050405020304" pitchFamily="18" charset="0"/>
              </a:rPr>
              <a:t>тыс. рублей;</a:t>
            </a:r>
            <a:endParaRPr lang="ru-RU" sz="1300" b="1" i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осуществление первичного воинского учета на территориях, где отсутствуют военные комиссариаты –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1 003,900 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обеспечение жилыми помещениями детей-сирот, детей, оставшихся без попечения родителей, а так же детей, находящихся под опекой (попечительством), не имеющих закрепленного жилого </a:t>
            </a: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помещения–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2 778,300 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тыс. рублей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;</a:t>
            </a:r>
            <a:endParaRPr lang="ru-RU" sz="1300" b="1" i="1" dirty="0" smtClean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300" dirty="0">
                <a:latin typeface="+mj-lt"/>
                <a:cs typeface="Times New Roman" panose="02020603050405020304" pitchFamily="18" charset="0"/>
              </a:rPr>
              <a:t>Н</a:t>
            </a: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а  </a:t>
            </a:r>
            <a:r>
              <a:rPr lang="ru-RU" sz="1300" dirty="0">
                <a:latin typeface="+mj-lt"/>
                <a:cs typeface="Times New Roman" panose="02020603050405020304" pitchFamily="18" charset="0"/>
              </a:rPr>
              <a:t>обеспечение населения Томской области чистой водой (поставка ВОК</a:t>
            </a: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) – </a:t>
            </a:r>
            <a:r>
              <a:rPr lang="ru-RU" sz="1300" b="1" i="1" dirty="0" smtClean="0">
                <a:latin typeface="+mj-lt"/>
                <a:cs typeface="Times New Roman" panose="02020603050405020304" pitchFamily="18" charset="0"/>
              </a:rPr>
              <a:t>140,000 тыс.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  <a:cs typeface="Times New Roman" panose="02020603050405020304" pitchFamily="18" charset="0"/>
              </a:rPr>
              <a:t>Н</a:t>
            </a: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а </a:t>
            </a:r>
            <a:r>
              <a:rPr lang="ru-RU" sz="1300" dirty="0">
                <a:latin typeface="+mj-lt"/>
                <a:cs typeface="Times New Roman" panose="02020603050405020304" pitchFamily="18" charset="0"/>
              </a:rPr>
              <a:t>проведение капитального ремонта объектов коммунальной инфраструктуры в целях подготовки хозяйственного комплекса Томской области к безаварийному прохождению отопительного </a:t>
            </a: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сезона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– 1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000,000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+mj-lt"/>
              </a:rPr>
              <a:t>На </a:t>
            </a:r>
            <a:r>
              <a:rPr lang="ru-RU" sz="1300" dirty="0">
                <a:latin typeface="+mj-lt"/>
              </a:rPr>
              <a:t>участие в реализации мероприятий "Формирование комфортной городской среды" (</a:t>
            </a:r>
            <a:r>
              <a:rPr lang="ru-RU" sz="1300" dirty="0" err="1">
                <a:latin typeface="+mj-lt"/>
              </a:rPr>
              <a:t>софинансирование</a:t>
            </a:r>
            <a:r>
              <a:rPr lang="ru-RU" sz="1300" dirty="0">
                <a:latin typeface="+mj-lt"/>
              </a:rPr>
              <a:t>)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–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1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533,00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</a:rPr>
              <a:t>на подготовку документации по планировке и межеванию территорий населенных пунктов, ГП "Обеспечение доступности жилья и улучшение качества жилищных условий"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– 250,000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, тыс. рублей;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+mj-lt"/>
              </a:rPr>
              <a:t>На </a:t>
            </a:r>
            <a:r>
              <a:rPr lang="ru-RU" sz="1300" dirty="0">
                <a:latin typeface="+mj-lt"/>
              </a:rPr>
              <a:t>разработку проекта благоустройства территории набережной с. Александровское, Александровского района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– 590,000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</a:rPr>
              <a:t>на капитальный ремонт автодороги улица Молодёжная, с. Александровское, Александровского района, Томская область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- 898,500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</a:rPr>
              <a:t>Н</a:t>
            </a:r>
            <a:r>
              <a:rPr lang="ru-RU" sz="1300" dirty="0" smtClean="0">
                <a:latin typeface="+mj-lt"/>
              </a:rPr>
              <a:t>а </a:t>
            </a:r>
            <a:r>
              <a:rPr lang="ru-RU" sz="1300" dirty="0">
                <a:latin typeface="+mj-lt"/>
              </a:rPr>
              <a:t>обустройство микрорайона индивидуальной жилой застройки </a:t>
            </a:r>
            <a:r>
              <a:rPr lang="ru-RU" sz="1300" dirty="0" err="1">
                <a:latin typeface="+mj-lt"/>
              </a:rPr>
              <a:t>ул.Пролетарская</a:t>
            </a:r>
            <a:r>
              <a:rPr lang="ru-RU" sz="1300" dirty="0">
                <a:latin typeface="+mj-lt"/>
              </a:rPr>
              <a:t> - </a:t>
            </a:r>
            <a:r>
              <a:rPr lang="ru-RU" sz="1300" dirty="0" err="1">
                <a:latin typeface="+mj-lt"/>
              </a:rPr>
              <a:t>ул.Багряная</a:t>
            </a:r>
            <a:r>
              <a:rPr lang="ru-RU" sz="1300" dirty="0">
                <a:latin typeface="+mj-lt"/>
              </a:rPr>
              <a:t>. </a:t>
            </a:r>
            <a:r>
              <a:rPr lang="ru-RU" sz="1300" dirty="0" err="1">
                <a:latin typeface="+mj-lt"/>
              </a:rPr>
              <a:t>Водоснабжение.Уличная</a:t>
            </a:r>
            <a:r>
              <a:rPr lang="ru-RU" sz="1300" dirty="0">
                <a:latin typeface="+mj-lt"/>
              </a:rPr>
              <a:t> дренажная система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– 233,600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тыс. рублей;</a:t>
            </a:r>
            <a:endParaRPr lang="ru-RU" sz="1300" b="1" i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На создание условий управления многоквартирными домами – 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14,500 тыс. рублей;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+mj-lt"/>
              </a:rPr>
              <a:t>На </a:t>
            </a:r>
            <a:r>
              <a:rPr lang="ru-RU" sz="1300" dirty="0">
                <a:latin typeface="+mj-lt"/>
              </a:rPr>
              <a:t>обследование дымовых труб</a:t>
            </a: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– </a:t>
            </a:r>
            <a:r>
              <a:rPr lang="ru-RU" sz="1300" b="1" dirty="0" smtClean="0">
                <a:latin typeface="+mj-lt"/>
                <a:cs typeface="Times New Roman" panose="02020603050405020304" pitchFamily="18" charset="0"/>
              </a:rPr>
              <a:t>270,000 </a:t>
            </a:r>
            <a:r>
              <a:rPr lang="ru-RU" sz="1300" b="1" i="1" dirty="0" smtClean="0">
                <a:latin typeface="+mj-lt"/>
                <a:cs typeface="Times New Roman" pitchFamily="18" charset="0"/>
              </a:rPr>
              <a:t>тыс</a:t>
            </a:r>
            <a:r>
              <a:rPr lang="ru-RU" sz="1300" b="1" i="1" dirty="0">
                <a:latin typeface="+mj-lt"/>
                <a:cs typeface="Times New Roman" pitchFamily="18" charset="0"/>
              </a:rPr>
              <a:t>. рублей;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sz="1300" dirty="0" smtClean="0">
                <a:latin typeface="+mj-lt"/>
              </a:rPr>
              <a:t>актуализацию </a:t>
            </a:r>
            <a:r>
              <a:rPr lang="ru-RU" sz="1300" dirty="0">
                <a:latin typeface="+mj-lt"/>
              </a:rPr>
              <a:t>схем теплоснабжения </a:t>
            </a:r>
            <a:r>
              <a:rPr lang="ru-RU" sz="1300" dirty="0" err="1" smtClean="0">
                <a:latin typeface="+mj-lt"/>
              </a:rPr>
              <a:t>с.Александровское</a:t>
            </a:r>
            <a:r>
              <a:rPr lang="ru-RU" sz="1300" dirty="0" smtClean="0">
                <a:latin typeface="+mj-lt"/>
              </a:rPr>
              <a:t> </a:t>
            </a: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– </a:t>
            </a:r>
            <a:r>
              <a:rPr lang="ru-RU" sz="1300" b="1" dirty="0" smtClean="0">
                <a:latin typeface="+mj-lt"/>
                <a:cs typeface="Times New Roman" panose="02020603050405020304" pitchFamily="18" charset="0"/>
              </a:rPr>
              <a:t>220,000 </a:t>
            </a:r>
            <a:r>
              <a:rPr lang="ru-RU" sz="1300" b="1" i="1" dirty="0" smtClean="0">
                <a:latin typeface="+mj-lt"/>
                <a:cs typeface="Times New Roman" panose="02020603050405020304" pitchFamily="18" charset="0"/>
              </a:rPr>
              <a:t>тыс. рублей;</a:t>
            </a:r>
          </a:p>
          <a:p>
            <a:pPr>
              <a:buFontTx/>
              <a:buChar char="-"/>
            </a:pPr>
            <a:r>
              <a:rPr lang="ru-RU" sz="1300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На </a:t>
            </a:r>
            <a:r>
              <a:rPr lang="ru-RU" sz="1300" dirty="0" err="1">
                <a:latin typeface="+mj-lt"/>
              </a:rPr>
              <a:t>на</a:t>
            </a:r>
            <a:r>
              <a:rPr lang="ru-RU" sz="1300" dirty="0">
                <a:latin typeface="+mj-lt"/>
              </a:rPr>
              <a:t> проведение </a:t>
            </a:r>
            <a:r>
              <a:rPr lang="ru-RU" sz="1300" dirty="0" smtClean="0">
                <a:latin typeface="+mj-lt"/>
              </a:rPr>
              <a:t>выборов</a:t>
            </a:r>
            <a:r>
              <a:rPr lang="ru-RU" sz="1300" dirty="0" smtClean="0">
                <a:latin typeface="+mj-lt"/>
                <a:cs typeface="Times New Roman" panose="02020603050405020304" pitchFamily="18" charset="0"/>
              </a:rPr>
              <a:t> -</a:t>
            </a:r>
            <a:r>
              <a:rPr lang="ru-RU" sz="1300" b="1" i="1" dirty="0" smtClean="0">
                <a:latin typeface="+mj-lt"/>
                <a:cs typeface="Times New Roman" panose="02020603050405020304" pitchFamily="18" charset="0"/>
              </a:rPr>
              <a:t>700,000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300" b="1" i="1" dirty="0" err="1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тыс.рублей</a:t>
            </a:r>
            <a:r>
              <a:rPr lang="ru-RU" sz="1300" b="1" i="1" dirty="0" smtClean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</a:rPr>
              <a:t>Н</a:t>
            </a:r>
            <a:r>
              <a:rPr lang="ru-RU" sz="1300" dirty="0" smtClean="0">
                <a:latin typeface="+mj-lt"/>
              </a:rPr>
              <a:t>а </a:t>
            </a:r>
            <a:r>
              <a:rPr lang="ru-RU" sz="1300" dirty="0">
                <a:latin typeface="+mj-lt"/>
              </a:rPr>
              <a:t>подготовку ПСД под строительство микрорайона жилой застройки для домов в рамках программы по переселению граждан из аварийного жилого фонда </a:t>
            </a:r>
            <a:r>
              <a:rPr lang="ru-RU" sz="1300" dirty="0" err="1" smtClean="0">
                <a:latin typeface="+mj-lt"/>
              </a:rPr>
              <a:t>с.Александровское</a:t>
            </a:r>
            <a:r>
              <a:rPr lang="ru-RU" sz="1300" dirty="0" smtClean="0">
                <a:latin typeface="+mj-lt"/>
              </a:rPr>
              <a:t>- </a:t>
            </a:r>
            <a:r>
              <a:rPr lang="ru-RU" sz="1300" b="1" dirty="0" smtClean="0">
                <a:latin typeface="+mj-lt"/>
              </a:rPr>
              <a:t>1293,910</a:t>
            </a:r>
            <a:r>
              <a:rPr lang="ru-RU" sz="1300" b="1" i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300" b="1" i="1" dirty="0" err="1" smtClean="0">
                <a:latin typeface="+mj-lt"/>
                <a:cs typeface="Times New Roman" panose="02020603050405020304" pitchFamily="18" charset="0"/>
              </a:rPr>
              <a:t>тыс.рублей</a:t>
            </a:r>
            <a:r>
              <a:rPr lang="ru-RU" sz="1300" b="1" i="1" dirty="0">
                <a:latin typeface="+mj-lt"/>
                <a:cs typeface="Times New Roman" panose="02020603050405020304" pitchFamily="18" charset="0"/>
              </a:rPr>
              <a:t>;</a:t>
            </a:r>
            <a:endParaRPr lang="ru-RU" sz="1300" b="1" i="1" dirty="0" smtClean="0">
              <a:latin typeface="+mj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1300" dirty="0">
                <a:latin typeface="+mj-lt"/>
              </a:rPr>
              <a:t>Н</a:t>
            </a:r>
            <a:r>
              <a:rPr lang="ru-RU" sz="1300" dirty="0" smtClean="0">
                <a:latin typeface="+mj-lt"/>
              </a:rPr>
              <a:t>а </a:t>
            </a:r>
            <a:r>
              <a:rPr lang="ru-RU" sz="1300" dirty="0">
                <a:latin typeface="+mj-lt"/>
              </a:rPr>
              <a:t>ликвидацию несанкционированных свалок, вывоз крупногабаритного </a:t>
            </a:r>
            <a:r>
              <a:rPr lang="ru-RU" sz="1300" dirty="0" smtClean="0">
                <a:latin typeface="+mj-lt"/>
              </a:rPr>
              <a:t>мусор-</a:t>
            </a:r>
            <a:r>
              <a:rPr lang="ru-RU" sz="1300" b="1" dirty="0" smtClean="0">
                <a:latin typeface="+mj-lt"/>
              </a:rPr>
              <a:t> 160,000 тыс.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</a:rPr>
              <a:t>Н</a:t>
            </a:r>
            <a:r>
              <a:rPr lang="ru-RU" sz="1300" dirty="0" smtClean="0">
                <a:latin typeface="+mj-lt"/>
              </a:rPr>
              <a:t>а </a:t>
            </a:r>
            <a:r>
              <a:rPr lang="ru-RU" sz="1300" dirty="0">
                <a:latin typeface="+mj-lt"/>
              </a:rPr>
              <a:t>реализацию государственной программы "Формирование комфортной городской среды Томской области на 2018-2022 </a:t>
            </a:r>
            <a:r>
              <a:rPr lang="ru-RU" sz="1300" dirty="0" smtClean="0">
                <a:latin typeface="+mj-lt"/>
              </a:rPr>
              <a:t>годы«- </a:t>
            </a:r>
            <a:r>
              <a:rPr lang="ru-RU" sz="1300" b="1" i="1" dirty="0" smtClean="0">
                <a:latin typeface="+mj-lt"/>
              </a:rPr>
              <a:t>211,600 тыс.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</a:rPr>
              <a:t>Н</a:t>
            </a:r>
            <a:r>
              <a:rPr lang="ru-RU" sz="1300" dirty="0" smtClean="0">
                <a:latin typeface="+mj-lt"/>
              </a:rPr>
              <a:t>а </a:t>
            </a:r>
            <a:r>
              <a:rPr lang="ru-RU" sz="1300" dirty="0">
                <a:latin typeface="+mj-lt"/>
              </a:rPr>
              <a:t>ремонт автомобильных дорог общего пользования местного </a:t>
            </a:r>
            <a:r>
              <a:rPr lang="ru-RU" sz="1300" dirty="0" smtClean="0">
                <a:latin typeface="+mj-lt"/>
              </a:rPr>
              <a:t>значения- </a:t>
            </a:r>
            <a:r>
              <a:rPr lang="ru-RU" sz="1300" b="1" i="1" dirty="0" smtClean="0">
                <a:latin typeface="+mj-lt"/>
              </a:rPr>
              <a:t>8 269,900 тыс. рублей;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+mj-lt"/>
              </a:rPr>
              <a:t>На </a:t>
            </a:r>
            <a:r>
              <a:rPr lang="ru-RU" sz="1300" dirty="0">
                <a:latin typeface="+mj-lt"/>
              </a:rPr>
              <a:t>ремонт </a:t>
            </a:r>
            <a:r>
              <a:rPr lang="ru-RU" sz="1300" dirty="0" smtClean="0">
                <a:latin typeface="+mj-lt"/>
              </a:rPr>
              <a:t>автодороги- </a:t>
            </a:r>
            <a:r>
              <a:rPr lang="ru-RU" sz="1300" b="1" dirty="0" smtClean="0">
                <a:latin typeface="+mj-lt"/>
              </a:rPr>
              <a:t>3 154,000 тыс. рублей;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+mj-lt"/>
              </a:rPr>
              <a:t>На </a:t>
            </a:r>
            <a:r>
              <a:rPr lang="ru-RU" sz="1300" dirty="0">
                <a:latin typeface="+mj-lt"/>
              </a:rPr>
              <a:t>приобретение </a:t>
            </a:r>
            <a:r>
              <a:rPr lang="ru-RU" sz="1300" dirty="0" err="1">
                <a:latin typeface="+mj-lt"/>
              </a:rPr>
              <a:t>пескоразбрасывателя</a:t>
            </a:r>
            <a:r>
              <a:rPr lang="ru-RU" sz="1300" dirty="0">
                <a:latin typeface="+mj-lt"/>
              </a:rPr>
              <a:t> марки </a:t>
            </a:r>
            <a:r>
              <a:rPr lang="ru-RU" sz="1300" dirty="0" smtClean="0">
                <a:latin typeface="+mj-lt"/>
              </a:rPr>
              <a:t>ПРР-3.0- </a:t>
            </a:r>
            <a:r>
              <a:rPr lang="ru-RU" sz="1300" b="1" i="1" dirty="0" smtClean="0">
                <a:latin typeface="+mj-lt"/>
              </a:rPr>
              <a:t>599,000 тыс.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</a:rPr>
              <a:t>Н</a:t>
            </a:r>
            <a:r>
              <a:rPr lang="ru-RU" sz="1300" dirty="0" smtClean="0">
                <a:latin typeface="+mj-lt"/>
              </a:rPr>
              <a:t>а </a:t>
            </a:r>
            <a:r>
              <a:rPr lang="ru-RU" sz="1300" dirty="0">
                <a:latin typeface="+mj-lt"/>
              </a:rPr>
              <a:t>обустройство </a:t>
            </a:r>
            <a:r>
              <a:rPr lang="ru-RU" sz="1300" dirty="0" err="1">
                <a:latin typeface="+mj-lt"/>
              </a:rPr>
              <a:t>мкр.ИЖЗ</a:t>
            </a:r>
            <a:r>
              <a:rPr lang="ru-RU" sz="1300" dirty="0">
                <a:latin typeface="+mj-lt"/>
              </a:rPr>
              <a:t> </a:t>
            </a:r>
            <a:r>
              <a:rPr lang="ru-RU" sz="1300" dirty="0" err="1">
                <a:latin typeface="+mj-lt"/>
              </a:rPr>
              <a:t>ул.Пролетарская-ул.Багряная.Водоснабжение.Уличная</a:t>
            </a:r>
            <a:r>
              <a:rPr lang="ru-RU" sz="1300" dirty="0">
                <a:latin typeface="+mj-lt"/>
              </a:rPr>
              <a:t> дренажная система в </a:t>
            </a:r>
            <a:r>
              <a:rPr lang="ru-RU" sz="1300" dirty="0" err="1">
                <a:latin typeface="+mj-lt"/>
              </a:rPr>
              <a:t>с.Александровское</a:t>
            </a:r>
            <a:r>
              <a:rPr lang="ru-RU" sz="1300" dirty="0">
                <a:latin typeface="+mj-lt"/>
              </a:rPr>
              <a:t> Александровского района Томской </a:t>
            </a:r>
            <a:r>
              <a:rPr lang="ru-RU" sz="1300" dirty="0" smtClean="0">
                <a:latin typeface="+mj-lt"/>
              </a:rPr>
              <a:t>области -</a:t>
            </a:r>
            <a:r>
              <a:rPr lang="ru-RU" sz="1300" b="1" i="1" dirty="0" smtClean="0">
                <a:latin typeface="+mj-lt"/>
              </a:rPr>
              <a:t>36 538,200 тыс. рублей;</a:t>
            </a:r>
          </a:p>
          <a:p>
            <a:pPr>
              <a:buFontTx/>
              <a:buChar char="-"/>
            </a:pPr>
            <a:r>
              <a:rPr lang="ru-RU" sz="1300" dirty="0" smtClean="0">
                <a:latin typeface="+mj-lt"/>
              </a:rPr>
              <a:t>На </a:t>
            </a:r>
            <a:r>
              <a:rPr lang="ru-RU" sz="1300" dirty="0">
                <a:latin typeface="+mj-lt"/>
              </a:rPr>
              <a:t>обустройство </a:t>
            </a:r>
            <a:r>
              <a:rPr lang="ru-RU" sz="1300" dirty="0" err="1">
                <a:latin typeface="+mj-lt"/>
              </a:rPr>
              <a:t>мкр.ИЖЗ</a:t>
            </a:r>
            <a:r>
              <a:rPr lang="ru-RU" sz="1300" dirty="0">
                <a:latin typeface="+mj-lt"/>
              </a:rPr>
              <a:t> </a:t>
            </a:r>
            <a:r>
              <a:rPr lang="ru-RU" sz="1300" dirty="0" err="1">
                <a:latin typeface="+mj-lt"/>
              </a:rPr>
              <a:t>ул.Пролетарская-ул.Багряная.Водоснабжение.Уличная</a:t>
            </a:r>
            <a:r>
              <a:rPr lang="ru-RU" sz="1300" dirty="0">
                <a:latin typeface="+mj-lt"/>
              </a:rPr>
              <a:t> дренажная система в </a:t>
            </a:r>
            <a:r>
              <a:rPr lang="ru-RU" sz="1300" dirty="0" err="1">
                <a:latin typeface="+mj-lt"/>
              </a:rPr>
              <a:t>с.Александровское</a:t>
            </a:r>
            <a:r>
              <a:rPr lang="ru-RU" sz="1300" dirty="0">
                <a:latin typeface="+mj-lt"/>
              </a:rPr>
              <a:t> Александровского района Томской </a:t>
            </a:r>
            <a:r>
              <a:rPr lang="ru-RU" sz="1300" dirty="0" smtClean="0">
                <a:latin typeface="+mj-lt"/>
              </a:rPr>
              <a:t>области- 1 130,100 тыс. рублей;</a:t>
            </a:r>
          </a:p>
          <a:p>
            <a:pPr>
              <a:buFontTx/>
              <a:buChar char="-"/>
            </a:pPr>
            <a:r>
              <a:rPr lang="ru-RU" sz="1300" dirty="0">
                <a:latin typeface="+mj-lt"/>
              </a:rPr>
              <a:t>Н</a:t>
            </a:r>
            <a:r>
              <a:rPr lang="ru-RU" sz="1300" dirty="0" smtClean="0">
                <a:latin typeface="+mj-lt"/>
              </a:rPr>
              <a:t>а </a:t>
            </a:r>
            <a:r>
              <a:rPr lang="ru-RU" sz="1300" dirty="0">
                <a:latin typeface="+mj-lt"/>
              </a:rPr>
              <a:t>реализацию государственной программы "Формирование комфортной городской среды Томской области на 2018-2022 </a:t>
            </a:r>
            <a:r>
              <a:rPr lang="ru-RU" sz="1300" dirty="0" smtClean="0">
                <a:latin typeface="+mj-lt"/>
              </a:rPr>
              <a:t>годы«- </a:t>
            </a:r>
            <a:r>
              <a:rPr lang="ru-RU" sz="1300" b="1" i="1" dirty="0" smtClean="0">
                <a:latin typeface="+mj-lt"/>
              </a:rPr>
              <a:t>6 842,900 тыс. рублей</a:t>
            </a:r>
          </a:p>
          <a:p>
            <a:pPr>
              <a:buFontTx/>
              <a:buChar char="-"/>
            </a:pPr>
            <a:endParaRPr lang="ru-RU" sz="1400" b="1" i="1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sz="1400" b="1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000" dirty="0"/>
          </a:p>
          <a:p>
            <a:pPr>
              <a:buFontTx/>
              <a:buChar char="-"/>
            </a:pPr>
            <a:endParaRPr lang="ru-RU" sz="1000" dirty="0" smtClean="0"/>
          </a:p>
          <a:p>
            <a:pPr>
              <a:buFontTx/>
              <a:buChar char="-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583969877"/>
      </p:ext>
    </p:extLst>
  </p:cSld>
  <p:clrMapOvr>
    <a:masterClrMapping/>
  </p:clrMapOvr>
  <p:transition spd="slow" advClick="0" advTm="73944">
    <p:check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23150"/>
              </p:ext>
            </p:extLst>
          </p:nvPr>
        </p:nvGraphicFramePr>
        <p:xfrm>
          <a:off x="251520" y="260648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бюджета МО «Александровского сельского поселения»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23528" y="1049538"/>
            <a:ext cx="849694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Расходы бюджета муниципального образования «Александровское сельское поселение 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2022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 и плановый период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2023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2024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годы рассчитан в соответствии с основными направлениями бюджетной и налоговой политики.</a:t>
            </a:r>
          </a:p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u="sng" dirty="0" smtClean="0">
                <a:cs typeface="Arial" pitchFamily="34" charset="0"/>
              </a:rPr>
              <a:t>Представляем Вашему вниманию развернутые расходы на </a:t>
            </a:r>
            <a:r>
              <a:rPr lang="ru-RU" sz="1600" b="1" u="sng" dirty="0" smtClean="0">
                <a:cs typeface="Arial" pitchFamily="34" charset="0"/>
              </a:rPr>
              <a:t>2022 </a:t>
            </a:r>
            <a:r>
              <a:rPr lang="ru-RU" sz="1600" b="1" u="sng" dirty="0" smtClean="0">
                <a:cs typeface="Arial" pitchFamily="34" charset="0"/>
              </a:rPr>
              <a:t>год, которые составляют  </a:t>
            </a:r>
            <a:r>
              <a:rPr lang="ru-RU" sz="1600" b="1" u="sng" dirty="0" smtClean="0">
                <a:cs typeface="Arial" pitchFamily="34" charset="0"/>
              </a:rPr>
              <a:t>133 841,892тысяч </a:t>
            </a:r>
            <a:r>
              <a:rPr lang="ru-RU" sz="1600" b="1" u="sng" dirty="0" smtClean="0">
                <a:cs typeface="Arial" pitchFamily="34" charset="0"/>
              </a:rPr>
              <a:t>рублей.</a:t>
            </a:r>
            <a:endParaRPr kumimoji="0" lang="ru-RU" sz="16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r>
              <a:rPr lang="ru-RU" sz="1600" dirty="0"/>
              <a:t>За базу для формирования действующих расходных обязательств на </a:t>
            </a:r>
            <a:r>
              <a:rPr lang="ru-RU" sz="1600" dirty="0" smtClean="0"/>
              <a:t>2022 </a:t>
            </a:r>
            <a:r>
              <a:rPr lang="ru-RU" sz="1600" dirty="0"/>
              <a:t>год приняты показатели сводной бюджетной росписи на 01 сентября </a:t>
            </a:r>
            <a:r>
              <a:rPr lang="ru-RU" sz="1600" dirty="0" smtClean="0"/>
              <a:t>2021 </a:t>
            </a:r>
            <a:r>
              <a:rPr lang="ru-RU" sz="1600" dirty="0"/>
              <a:t>года с учётом их уточнения по единой методике:</a:t>
            </a:r>
          </a:p>
          <a:p>
            <a:r>
              <a:rPr lang="ru-RU" sz="1600" dirty="0"/>
              <a:t>- исключить расходы, производимые по разовым решениям.</a:t>
            </a:r>
          </a:p>
          <a:p>
            <a:r>
              <a:rPr lang="ru-RU" sz="1600" dirty="0"/>
              <a:t>- уточнить ассигнования на принятые обязательства с учётом прекращающихся расходных обязательств срока действия и изменение контингента получателей.</a:t>
            </a:r>
          </a:p>
          <a:p>
            <a:r>
              <a:rPr lang="ru-RU" sz="1600" dirty="0"/>
              <a:t>Ассигнования на увеличение действующих и установление новых расходных обязательств на </a:t>
            </a:r>
            <a:r>
              <a:rPr lang="ru-RU" sz="1600" dirty="0" smtClean="0"/>
              <a:t>2022 </a:t>
            </a:r>
            <a:r>
              <a:rPr lang="ru-RU" sz="1600" dirty="0"/>
              <a:t>год предусматриваются в пределах, имеющихся для их реализации финансовых ресурсов в рамках установленных бюджетным законодательством ограничений.</a:t>
            </a:r>
          </a:p>
          <a:p>
            <a:r>
              <a:rPr lang="ru-RU" sz="1600" dirty="0" smtClean="0"/>
              <a:t>Проект </a:t>
            </a:r>
            <a:r>
              <a:rPr lang="ru-RU" sz="1600" dirty="0"/>
              <a:t>бюджета поселения на </a:t>
            </a:r>
            <a:r>
              <a:rPr lang="ru-RU" sz="1600" dirty="0" smtClean="0"/>
              <a:t>2022 </a:t>
            </a:r>
            <a:r>
              <a:rPr lang="ru-RU" sz="1600" dirty="0"/>
              <a:t>год формируется в рамках муниципальных программ. В принимаемых расходных обязательствах на </a:t>
            </a:r>
            <a:r>
              <a:rPr lang="ru-RU" sz="1600" dirty="0" smtClean="0"/>
              <a:t>2022 </a:t>
            </a:r>
            <a:r>
              <a:rPr lang="ru-RU" sz="1600" dirty="0"/>
              <a:t>год учтены ассигнования на реализацию действующих </a:t>
            </a:r>
            <a:r>
              <a:rPr lang="ru-RU" sz="1600" dirty="0" smtClean="0"/>
              <a:t>13 </a:t>
            </a:r>
            <a:r>
              <a:rPr lang="ru-RU" sz="1600" dirty="0"/>
              <a:t>муниципальных программ (далее МП). </a:t>
            </a:r>
          </a:p>
          <a:p>
            <a:r>
              <a:rPr lang="ru-RU" sz="1600" dirty="0"/>
              <a:t>Ассигнования на реализацию муниципальных программ предусмотрены в </a:t>
            </a:r>
            <a:r>
              <a:rPr lang="ru-RU" sz="1600" dirty="0" smtClean="0"/>
              <a:t>2022 </a:t>
            </a:r>
            <a:r>
              <a:rPr lang="ru-RU" sz="1600" dirty="0"/>
              <a:t>году в сумме </a:t>
            </a:r>
            <a:r>
              <a:rPr lang="ru-RU" sz="1600" dirty="0" smtClean="0"/>
              <a:t>114 167,607 тыс</a:t>
            </a:r>
            <a:r>
              <a:rPr lang="ru-RU" sz="1600" dirty="0"/>
              <a:t>. рублей </a:t>
            </a:r>
            <a:r>
              <a:rPr lang="ru-RU" sz="1600" dirty="0" smtClean="0"/>
              <a:t>(85,3% </a:t>
            </a:r>
            <a:r>
              <a:rPr lang="ru-RU" sz="1600" dirty="0"/>
              <a:t>от общего объёма расходов)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228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Перечень и объёмы финансирования муниципальных программ на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2022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год: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701232"/>
      </p:ext>
    </p:extLst>
  </p:cSld>
  <p:clrMapOvr>
    <a:masterClrMapping/>
  </p:clrMapOvr>
  <p:transition spd="slow" advClick="0" advTm="30076"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900581"/>
              </p:ext>
            </p:extLst>
          </p:nvPr>
        </p:nvGraphicFramePr>
        <p:xfrm>
          <a:off x="251520" y="260647"/>
          <a:ext cx="8496944" cy="6415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790"/>
                <a:gridCol w="6423021"/>
                <a:gridCol w="1063133"/>
              </a:tblGrid>
              <a:tr h="58226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№ п/п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Сумма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47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Общий объем финансирования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/>
                          <a:ea typeface="Times New Roman"/>
                        </a:rPr>
                        <a:t>68 762,876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"Формирование современной городской среды на территории Александровского сельского поселения на 2018-2022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8 612,500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04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"Вырубка аварийных деревьев на территории Александровского сельского поселения на 2018 - 2022 годы"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100,000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"Капитальный ремонт, содержание, обслуживание жилых помещений муниципального жилищного фонда Александровского сельского поселения и развитие жилищного хозяйства на 2019-2025 годы с перспективой до 2030 года"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2 103,910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"Комплексное развитие систем коммунальной инфраструктуры на территории Александровского сельского поселения на период 2013 -2015 годы и на перспективу до 2023 года"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2 660,000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"Социально - экономического развития Александровского сельского поселения на 2021 - 2025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34 891,305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82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"Благоустройство Александровского сельского поселения на 2021 - 2024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6 111,801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""Энергосбережение и повышение энергетической эффективности Александровского сельского поселения Александровского района, Томской области на 2020 – 2026 годы""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220,000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"Социальная поддержка населения Александровского сельского поселения на 2021 -2025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3 912,800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8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01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"О проведение работ по уточнению записей в </a:t>
                      </a:r>
                      <a:r>
                        <a:rPr lang="ru-RU" sz="800" dirty="0" err="1">
                          <a:effectLst/>
                          <a:latin typeface="Times New Roman"/>
                          <a:ea typeface="Times New Roman"/>
                        </a:rPr>
                        <a:t>похозяйственных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 книгах на территории Александровского сельского поселения на 2018 - 2022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160,000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5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Программа комплексного развития транспортной инфраструктуры на территории Александровского сельского поселения на 2016-2032 годы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54 888,458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"Обеспечение пожарной безопасности на территории муниципальное образования "Александровское сельское поселение" на 2019-2023 годы"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136,000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комплексного развития транспортной инфраструктуры на территории Александровского сельского поселения на 2016-2032 годы</a:t>
                      </a:r>
                      <a:endParaRPr lang="ru-RU" sz="8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320,000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b="0" i="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ru-RU" sz="8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"Обеспечение пожарной безопасности на территории муниципальное образования "Александровское сельское поселение" на 2019-2023 годы"</a:t>
                      </a:r>
                      <a:endParaRPr lang="ru-RU" sz="800" b="0" i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</a:rPr>
                        <a:t>50,00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ransition spd="slow" advClick="0" advTm="45000">
    <p:wheel spokes="3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988840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>
                <a:latin typeface="Times New Roman"/>
                <a:ea typeface="Times New Roman"/>
              </a:rPr>
              <a:t>В соответствии с 244-ФЗ «О внесении изменений в Бюджетный кодекс и отдельные законодательные акты Российской Федерации», на основании Решения Совета Александровского сельского поселения от 16.10.2013 года № 91-13-16п с 1 января 2014 года создан муниципальный дорожный фонд муниципального образования «Александровское сельское поселение» Бюджетные ассигнования дорожного фонда запланированы  на </a:t>
            </a:r>
            <a:r>
              <a:rPr lang="ru-RU" dirty="0" smtClean="0">
                <a:latin typeface="Times New Roman"/>
                <a:ea typeface="Times New Roman"/>
              </a:rPr>
              <a:t>2022 </a:t>
            </a:r>
            <a:r>
              <a:rPr lang="ru-RU" dirty="0">
                <a:latin typeface="Times New Roman"/>
                <a:ea typeface="Times New Roman"/>
              </a:rPr>
              <a:t>год </a:t>
            </a:r>
            <a:r>
              <a:rPr lang="ru-RU" b="1" i="1" dirty="0">
                <a:latin typeface="Times New Roman"/>
                <a:ea typeface="Times New Roman"/>
              </a:rPr>
              <a:t>5</a:t>
            </a:r>
            <a:r>
              <a:rPr lang="ru-RU" b="1" i="1" dirty="0" smtClean="0">
                <a:latin typeface="Times New Roman"/>
                <a:ea typeface="Times New Roman"/>
              </a:rPr>
              <a:t>5</a:t>
            </a:r>
            <a:r>
              <a:rPr lang="ru-RU" b="1" i="1" dirty="0">
                <a:latin typeface="Times New Roman"/>
                <a:ea typeface="Times New Roman"/>
              </a:rPr>
              <a:t> </a:t>
            </a:r>
            <a:r>
              <a:rPr lang="ru-RU" b="1" i="1" dirty="0" smtClean="0">
                <a:latin typeface="Times New Roman"/>
                <a:ea typeface="Times New Roman"/>
              </a:rPr>
              <a:t>583</a:t>
            </a:r>
            <a:r>
              <a:rPr lang="ru-RU" b="1" i="1" dirty="0" smtClean="0">
                <a:latin typeface="Times New Roman"/>
                <a:ea typeface="Times New Roman"/>
              </a:rPr>
              <a:t>,300 </a:t>
            </a:r>
            <a:r>
              <a:rPr lang="ru-RU" b="1" i="1" dirty="0">
                <a:latin typeface="Times New Roman"/>
                <a:ea typeface="Times New Roman"/>
              </a:rPr>
              <a:t>тыс. </a:t>
            </a:r>
            <a:r>
              <a:rPr lang="ru-RU" b="1" i="1" dirty="0" smtClean="0">
                <a:latin typeface="Times New Roman"/>
                <a:ea typeface="Times New Roman"/>
              </a:rPr>
              <a:t>рублей</a:t>
            </a:r>
          </a:p>
          <a:p>
            <a:pPr algn="just">
              <a:buFont typeface="Wingdings" pitchFamily="2" charset="2"/>
              <a:buChar char="v"/>
            </a:pPr>
            <a:endParaRPr lang="ru-RU" b="1" i="1" dirty="0">
              <a:latin typeface="Times New Roman"/>
            </a:endParaRPr>
          </a:p>
          <a:p>
            <a:pPr algn="just">
              <a:buFont typeface="Wingdings" pitchFamily="2" charset="2"/>
              <a:buChar char="v"/>
            </a:pPr>
            <a:endParaRPr lang="ru-RU" b="1" i="1" dirty="0" smtClean="0">
              <a:latin typeface="Times New Roman"/>
            </a:endParaRPr>
          </a:p>
          <a:p>
            <a:pPr algn="just">
              <a:buFont typeface="Wingdings" pitchFamily="2" charset="2"/>
              <a:buChar char="v"/>
            </a:pPr>
            <a:endParaRPr lang="ru-RU" b="1" i="1" dirty="0" smtClean="0"/>
          </a:p>
          <a:p>
            <a:pPr algn="ctr"/>
            <a:r>
              <a:rPr lang="ru-RU" dirty="0" smtClean="0"/>
              <a:t>Структура расходов бюджета поселения по функциональной классификации расходов представлена в следующей таблице.</a:t>
            </a:r>
            <a:endParaRPr lang="ru-RU" dirty="0"/>
          </a:p>
        </p:txBody>
      </p:sp>
    </p:spTree>
  </p:cSld>
  <p:clrMapOvr>
    <a:masterClrMapping/>
  </p:clrMapOvr>
  <p:transition spd="slow" advClick="0" advTm="45000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43204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Общий объём расходов бюджета поселения 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1060311" y="90100"/>
            <a:ext cx="112646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						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813686"/>
              </p:ext>
            </p:extLst>
          </p:nvPr>
        </p:nvGraphicFramePr>
        <p:xfrm>
          <a:off x="467544" y="908720"/>
          <a:ext cx="8136904" cy="4916556"/>
        </p:xfrm>
        <a:graphic>
          <a:graphicData uri="http://schemas.openxmlformats.org/drawingml/2006/table">
            <a:tbl>
              <a:tblPr firstRow="1" firstCol="1" bandRow="1"/>
              <a:tblGrid>
                <a:gridCol w="1139619"/>
                <a:gridCol w="5325368"/>
                <a:gridCol w="1671917"/>
              </a:tblGrid>
              <a:tr h="4846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Наименование показателей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год, тыс. 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12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23 836,424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4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1003,900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4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136,000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16 152,706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3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20 129,044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Культура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22 248,770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3 843,300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9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5 207,375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1200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815,000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93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Итого расходов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133 841,892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383457"/>
      </p:ext>
    </p:extLst>
  </p:cSld>
  <p:clrMapOvr>
    <a:masterClrMapping/>
  </p:clrMapOvr>
  <p:transition spd="slow" advClick="0" advTm="16119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712968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Особенности формирования бюджета по разделам функциональной классификации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718460"/>
              </p:ext>
            </p:extLst>
          </p:nvPr>
        </p:nvGraphicFramePr>
        <p:xfrm>
          <a:off x="323528" y="1124744"/>
          <a:ext cx="8569325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3133919"/>
      </p:ext>
    </p:extLst>
  </p:cSld>
  <p:clrMapOvr>
    <a:masterClrMapping/>
  </p:clrMapOvr>
  <p:transition spd="slow" advClick="0" advTm="22029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619535"/>
              </p:ext>
            </p:extLst>
          </p:nvPr>
        </p:nvGraphicFramePr>
        <p:xfrm>
          <a:off x="467544" y="548681"/>
          <a:ext cx="8280920" cy="5904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3977480"/>
      </p:ext>
    </p:extLst>
  </p:cSld>
  <p:clrMapOvr>
    <a:masterClrMapping/>
  </p:clrMapOvr>
  <p:transition spd="slow" advClick="0" advTm="6052"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472456"/>
              </p:ext>
            </p:extLst>
          </p:nvPr>
        </p:nvGraphicFramePr>
        <p:xfrm>
          <a:off x="431032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0291469"/>
              </p:ext>
            </p:extLst>
          </p:nvPr>
        </p:nvGraphicFramePr>
        <p:xfrm>
          <a:off x="467544" y="332656"/>
          <a:ext cx="842493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6050338"/>
      </p:ext>
    </p:extLst>
  </p:cSld>
  <p:clrMapOvr>
    <a:masterClrMapping/>
  </p:clrMapOvr>
  <p:transition spd="slow" advClick="0" advTm="5102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lide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36912"/>
            <a:ext cx="4871576" cy="36415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95536" y="764704"/>
            <a:ext cx="66967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Бюджета для граждан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</a:p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годов.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O:\Эмблема Александровского сельского поселе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33" y="2636912"/>
            <a:ext cx="2382019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388080"/>
              </p:ext>
            </p:extLst>
          </p:nvPr>
        </p:nvGraphicFramePr>
        <p:xfrm>
          <a:off x="179512" y="-99392"/>
          <a:ext cx="9360718" cy="6840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313064"/>
      </p:ext>
    </p:extLst>
  </p:cSld>
  <p:clrMapOvr>
    <a:masterClrMapping/>
  </p:clrMapOvr>
  <p:transition spd="slow" advClick="0" advTm="10844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916188"/>
              </p:ext>
            </p:extLst>
          </p:nvPr>
        </p:nvGraphicFramePr>
        <p:xfrm>
          <a:off x="395536" y="404664"/>
          <a:ext cx="8424936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0418197"/>
      </p:ext>
    </p:extLst>
  </p:cSld>
  <p:clrMapOvr>
    <a:masterClrMapping/>
  </p:clrMapOvr>
  <p:transition spd="slow" advClick="0" advTm="11084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131032"/>
              </p:ext>
            </p:extLst>
          </p:nvPr>
        </p:nvGraphicFramePr>
        <p:xfrm>
          <a:off x="251520" y="188640"/>
          <a:ext cx="8640960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7486857"/>
      </p:ext>
    </p:extLst>
  </p:cSld>
  <p:clrMapOvr>
    <a:masterClrMapping/>
  </p:clrMapOvr>
  <p:transition spd="slow" advClick="0" advTm="10985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24936" cy="60486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Для соблюдения принципа полноты отражения доходов, расходов и источников финансирования дефицита бюджета, установленного ст. 32 Бюджетного кодекса Российской Федерации, в ведомственной структуре отражены расходы по следующим получателям средств бюджета поселения: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Совет Александровского сельского поселения; 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Администрация Александровского сельского поселения;</a:t>
            </a:r>
          </a:p>
          <a:p>
            <a:pPr lvl="0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финансирования дефицита бюджета поселения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муниципального образования «Александровское сельское поселение» на </a:t>
            </a:r>
            <a:r>
              <a:rPr lang="ru-RU" sz="2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сбалансированный. </a:t>
            </a:r>
          </a:p>
          <a:p>
            <a:pPr marL="45720" indent="0" algn="just">
              <a:buNone/>
            </a:pPr>
            <a:r>
              <a:rPr lang="ru-RU" sz="2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источниках финансирования дефицита бюджета планируется привлечение бюджетных кредитов и (или) кредитов в кредитных организациях на покрытия временно кассовых разрывов, возникающих при исполнении бюджета.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Муниципальный долг Александровского сельского поселения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 соответствии с Программой муниципальных внутренних заимствований и Программой муниципальных гарантий на </a:t>
            </a:r>
            <a:r>
              <a:rPr lang="ru-RU" sz="2300" dirty="0" smtClean="0">
                <a:solidFill>
                  <a:schemeClr val="tx1"/>
                </a:solidFill>
              </a:rPr>
              <a:t>2022 </a:t>
            </a:r>
            <a:r>
              <a:rPr lang="ru-RU" sz="2300" dirty="0" smtClean="0">
                <a:solidFill>
                  <a:schemeClr val="tx1"/>
                </a:solidFill>
              </a:rPr>
              <a:t>год установлен предельный объем муниципального внутреннего долга, который не превышает утвержденный общий годовой объем доходов бюджета поселения, предельный объем муниципальных заимствований не превышает сумму, направляемую в текущем финансовом году на финансирование дефицита бюджета и погашение муниципальных долговых обязательств. </a:t>
            </a:r>
          </a:p>
          <a:p>
            <a:pPr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Верхний предел муниципального внутреннего долга на 1 января </a:t>
            </a:r>
            <a:r>
              <a:rPr lang="ru-RU" sz="2300" dirty="0" smtClean="0">
                <a:solidFill>
                  <a:schemeClr val="tx1"/>
                </a:solidFill>
              </a:rPr>
              <a:t>2022 </a:t>
            </a:r>
            <a:r>
              <a:rPr lang="ru-RU" sz="2300" dirty="0" smtClean="0">
                <a:solidFill>
                  <a:schemeClr val="tx1"/>
                </a:solidFill>
              </a:rPr>
              <a:t>года установлен в сумме 0,0 тыс. рублей, в том числе верхний предел долга по муниципальным гарантиям 0,0 тыс. рублей.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736259"/>
      </p:ext>
    </p:extLst>
  </p:cSld>
  <p:clrMapOvr>
    <a:masterClrMapping/>
  </p:clrMapOvr>
  <p:transition spd="slow" advClick="0" advTm="30747">
    <p:cover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920880" cy="3312368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8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57232"/>
      </p:ext>
    </p:extLst>
  </p:cSld>
  <p:clrMapOvr>
    <a:masterClrMapping/>
  </p:clrMapOvr>
  <p:transition spd="slow" advClick="0" advTm="10000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268760"/>
            <a:ext cx="820891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Представляем Вашему вниманию «Бюджет 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для граждан»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который познакомит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вас с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основными положениями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годы.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Граждане — и как налогоплательщики, и как потребители общественных благ — должны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быть уверены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том, что передаваемые ими в распоряжение государства средства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используются прозрачно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 эффективно, приносят конкретные результаты как для общества в целом, так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для каждой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семьи, для каждого человека.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бюджета Александровского сельского поселения осуществлялось в соответствии с Бюджетным кодексом Российской Федерации, Положением «О бюджетном процессе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образовании «Александровское сельское поселение», утвержденным решением Совета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Александровского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сельского поселения от 15.05.2013 года № 54-13-11п  и другими нормативно-правовыми актами.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При формировании проекта бюджета поселения учитывались принятые федеральные законы, предусматривающие внесения изменений в бюджетное и налоговое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законодательство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проекте бюджета поселения обеспечено соблюдение принципов бюджетной системы, основными из которых является: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обеспечение сбалансированности бюджета;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исполнения действующих и принимаемых расходных обязательств;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расширение сферы применения программно-целевого принципа;</a:t>
            </a: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повышение качества и доступности предоставления муниципальных услуг, оказываемых муниципальными учреждениями поселения; решение других задач бюджетной политики, сформулированных в соответствии с основными направлениями бюджетной и налоговой политики Александровского сельского поселения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576442"/>
      </p:ext>
    </p:extLst>
  </p:cSld>
  <p:clrMapOvr>
    <a:masterClrMapping/>
  </p:clrMapOvr>
  <p:transition spd="slow" advClick="0" advTm="31055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39552" y="980728"/>
            <a:ext cx="7920880" cy="208823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бюджета поселения сформированы в соответствии с бюджетным законодательством Российской Федерации, законодательством о налогах и сборах и законодательством об иных обязательных платежах.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финансовой помощи из бюджетов других уровней, доходы спрогнозированы 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133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841,892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75 451,176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390,359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</a:p>
          <a:p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49524228"/>
              </p:ext>
            </p:extLst>
          </p:nvPr>
        </p:nvGraphicFramePr>
        <p:xfrm>
          <a:off x="467544" y="3185592"/>
          <a:ext cx="835292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188640"/>
            <a:ext cx="82809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spcBef>
                <a:spcPct val="0"/>
              </a:spcBef>
              <a:buClr>
                <a:srgbClr val="FEA022">
                  <a:lumMod val="75000"/>
                </a:srgbClr>
              </a:buClr>
              <a:buSzPct val="128000"/>
            </a:pP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Доходы </a:t>
            </a:r>
            <a:r>
              <a:rPr lang="ru-RU" sz="2000" b="1" u="sng" dirty="0" err="1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бюдета</a:t>
            </a:r>
            <a:r>
              <a:rPr lang="ru-RU" sz="2000" b="1" u="sng" dirty="0" smtClean="0">
                <a:solidFill>
                  <a:srgbClr val="7030A0"/>
                </a:solidFill>
                <a:latin typeface="Arial"/>
                <a:ea typeface="+mj-ea"/>
                <a:cs typeface="+mj-cs"/>
              </a:rPr>
              <a:t> МО «Александровское сельское поселение»</a:t>
            </a:r>
            <a:endParaRPr lang="ru-RU" sz="2000" b="1" dirty="0">
              <a:gradFill>
                <a:gsLst>
                  <a:gs pos="0">
                    <a:prstClr val="black"/>
                  </a:gs>
                  <a:gs pos="40000">
                    <a:prstClr val="black">
                      <a:lumMod val="75000"/>
                      <a:lumOff val="25000"/>
                    </a:prstClr>
                  </a:gs>
                  <a:gs pos="100000">
                    <a:srgbClr val="3E3D2D">
                      <a:alpha val="65000"/>
                    </a:srgbClr>
                  </a:gs>
                </a:gsLst>
                <a:lin ang="5400000" scaled="0"/>
              </a:gradFill>
              <a:latin typeface="Arial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Click="0" advTm="45000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23528" y="260648"/>
            <a:ext cx="8640960" cy="309634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Расчёт объёма налоговых и неналоговых доходов бюджета базируются на прогнозируемом поступлении доходов в бюджет поселения в </a:t>
            </a:r>
            <a:r>
              <a:rPr lang="ru-RU" dirty="0" smtClean="0"/>
              <a:t>202</a:t>
            </a:r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году и рассчитан с учётом индекса потребительских цен, рекомендованного Департаментом финансов томской области в размере: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на </a:t>
            </a:r>
            <a:r>
              <a:rPr lang="ru-RU" dirty="0" smtClean="0"/>
              <a:t>202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год в размере 103,4%;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на </a:t>
            </a:r>
            <a:r>
              <a:rPr lang="ru-RU" dirty="0" smtClean="0"/>
              <a:t>202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год в размере 104,1%;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на </a:t>
            </a:r>
            <a:r>
              <a:rPr lang="ru-RU" dirty="0" smtClean="0"/>
              <a:t>202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год в размере 104,0%.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На </a:t>
            </a:r>
            <a:r>
              <a:rPr lang="ru-RU" dirty="0" smtClean="0"/>
              <a:t>202</a:t>
            </a:r>
            <a:r>
              <a:rPr lang="en-US" dirty="0" smtClean="0"/>
              <a:t>2</a:t>
            </a:r>
            <a:r>
              <a:rPr lang="ru-RU" dirty="0" smtClean="0"/>
              <a:t>-202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годы налоговые и неналоговые доходы запланированы в следующих объёмах: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</a:t>
            </a:r>
            <a:r>
              <a:rPr lang="ru-RU" dirty="0" smtClean="0"/>
              <a:t>202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году в сумме </a:t>
            </a:r>
            <a:r>
              <a:rPr lang="ru-RU" b="1" dirty="0" smtClean="0"/>
              <a:t>3</a:t>
            </a:r>
            <a:r>
              <a:rPr lang="en-US" b="1" dirty="0" smtClean="0"/>
              <a:t>8</a:t>
            </a:r>
            <a:r>
              <a:rPr lang="ru-RU" b="1" dirty="0" smtClean="0"/>
              <a:t> 8</a:t>
            </a:r>
            <a:r>
              <a:rPr lang="en-US" b="1" dirty="0" smtClean="0"/>
              <a:t>28</a:t>
            </a:r>
            <a:r>
              <a:rPr lang="ru-RU" b="1" dirty="0" smtClean="0"/>
              <a:t>,</a:t>
            </a:r>
            <a:r>
              <a:rPr lang="en-US" b="1" dirty="0" smtClean="0"/>
              <a:t>345</a:t>
            </a:r>
            <a:r>
              <a:rPr lang="ru-RU" b="1" dirty="0" smtClean="0"/>
              <a:t> </a:t>
            </a:r>
            <a:r>
              <a:rPr lang="ru-RU" dirty="0" smtClean="0"/>
              <a:t>тыс. рублей </a:t>
            </a:r>
            <a:r>
              <a:rPr lang="ru-RU" dirty="0" smtClean="0"/>
              <a:t>(103,2% </a:t>
            </a:r>
            <a:r>
              <a:rPr lang="ru-RU" dirty="0" smtClean="0"/>
              <a:t>от ожидаемого исполнения </a:t>
            </a:r>
            <a:r>
              <a:rPr lang="ru-RU" dirty="0" smtClean="0"/>
              <a:t>202</a:t>
            </a:r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года)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</a:t>
            </a:r>
            <a:r>
              <a:rPr lang="ru-RU" dirty="0" smtClean="0"/>
              <a:t>202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году в сумме </a:t>
            </a:r>
            <a:r>
              <a:rPr lang="ru-RU" b="1" dirty="0" smtClean="0"/>
              <a:t>3</a:t>
            </a:r>
            <a:r>
              <a:rPr lang="en-US" b="1" dirty="0" smtClean="0"/>
              <a:t>9</a:t>
            </a:r>
            <a:r>
              <a:rPr lang="ru-RU" b="1" dirty="0" smtClean="0"/>
              <a:t> </a:t>
            </a:r>
            <a:r>
              <a:rPr lang="en-US" b="1" dirty="0" smtClean="0"/>
              <a:t>931</a:t>
            </a:r>
            <a:r>
              <a:rPr lang="ru-RU" b="1" dirty="0" smtClean="0"/>
              <a:t>,</a:t>
            </a:r>
            <a:r>
              <a:rPr lang="en-US" b="1" dirty="0" smtClean="0"/>
              <a:t>7</a:t>
            </a:r>
            <a:r>
              <a:rPr lang="ru-RU" b="1" dirty="0" smtClean="0"/>
              <a:t>0</a:t>
            </a:r>
            <a:r>
              <a:rPr lang="en-US" b="1" dirty="0" smtClean="0"/>
              <a:t>9</a:t>
            </a:r>
            <a:r>
              <a:rPr lang="ru-RU" b="1" dirty="0" smtClean="0"/>
              <a:t> </a:t>
            </a:r>
            <a:r>
              <a:rPr lang="ru-RU" dirty="0" smtClean="0"/>
              <a:t>тыс. рублей </a:t>
            </a:r>
            <a:r>
              <a:rPr lang="ru-RU" dirty="0" smtClean="0"/>
              <a:t>(102,</a:t>
            </a:r>
            <a:r>
              <a:rPr lang="ru-RU" dirty="0"/>
              <a:t>8</a:t>
            </a:r>
            <a:r>
              <a:rPr lang="ru-RU" dirty="0" smtClean="0"/>
              <a:t>% </a:t>
            </a:r>
            <a:r>
              <a:rPr lang="ru-RU" dirty="0" smtClean="0"/>
              <a:t>от ожидаемого исполнения </a:t>
            </a:r>
            <a:r>
              <a:rPr lang="ru-RU" dirty="0" smtClean="0"/>
              <a:t>202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года)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- в </a:t>
            </a:r>
            <a:r>
              <a:rPr lang="ru-RU" dirty="0" smtClean="0"/>
              <a:t>202</a:t>
            </a:r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году в сумме </a:t>
            </a:r>
            <a:r>
              <a:rPr lang="en-US" b="1" dirty="0" smtClean="0"/>
              <a:t>42</a:t>
            </a:r>
            <a:r>
              <a:rPr lang="ru-RU" b="1" dirty="0" smtClean="0"/>
              <a:t> 3</a:t>
            </a:r>
            <a:r>
              <a:rPr lang="en-US" b="1" dirty="0" smtClean="0"/>
              <a:t>02</a:t>
            </a:r>
            <a:r>
              <a:rPr lang="ru-RU" b="1" dirty="0" smtClean="0"/>
              <a:t>,</a:t>
            </a:r>
            <a:r>
              <a:rPr lang="en-US" b="1" dirty="0" smtClean="0"/>
              <a:t>312</a:t>
            </a:r>
            <a:r>
              <a:rPr lang="ru-RU" b="1" dirty="0" smtClean="0"/>
              <a:t> </a:t>
            </a:r>
            <a:r>
              <a:rPr lang="ru-RU" dirty="0" smtClean="0"/>
              <a:t>тыс. рублей </a:t>
            </a:r>
            <a:r>
              <a:rPr lang="ru-RU" dirty="0" smtClean="0"/>
              <a:t>(</a:t>
            </a:r>
            <a:r>
              <a:rPr lang="en-US" dirty="0"/>
              <a:t>9</a:t>
            </a:r>
            <a:r>
              <a:rPr lang="ru-RU" dirty="0" smtClean="0"/>
              <a:t>4,</a:t>
            </a:r>
            <a:r>
              <a:rPr lang="en-US" dirty="0" smtClean="0"/>
              <a:t>4</a:t>
            </a:r>
            <a:r>
              <a:rPr lang="ru-RU" dirty="0" smtClean="0"/>
              <a:t>% </a:t>
            </a:r>
            <a:r>
              <a:rPr lang="ru-RU" dirty="0" smtClean="0"/>
              <a:t>от ожидаемого исполнения </a:t>
            </a:r>
            <a:r>
              <a:rPr lang="ru-RU" dirty="0" smtClean="0"/>
              <a:t>202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smtClean="0"/>
              <a:t>года)</a:t>
            </a:r>
          </a:p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99233468"/>
              </p:ext>
            </p:extLst>
          </p:nvPr>
        </p:nvGraphicFramePr>
        <p:xfrm>
          <a:off x="323850" y="3068638"/>
          <a:ext cx="8496300" cy="352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 advClick="0" advTm="45000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57200"/>
            <a:ext cx="8352928" cy="811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Особенности расчётов поступлений по доходным источникам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700808"/>
            <a:ext cx="8219256" cy="5040559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Представляем Вашему вниманию развернутые доходы </a:t>
            </a: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5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ru-RU" sz="25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5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 бюджета поселения формируются за счет средств от уплаты федеральных и местных налогов и сборов по нормативам, установленным законодательными актами Российской Федерации и субъектов Российской Федерации.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налоговые доходы запланированы 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36 230,615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1.1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поступление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налога на доходы физических лиц в бюджет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спрогнозирован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391,875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smtClean="0">
                <a:latin typeface="Times New Roman" pitchFamily="18" charset="0"/>
                <a:cs typeface="Times New Roman" pitchFamily="18" charset="0"/>
              </a:rPr>
              <a:t>Единый сельскохозяйственный налог 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поступления данного вида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доходов в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2022 году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составляет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36,740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latin typeface="Times New Roman" pitchFamily="18" charset="0"/>
                <a:cs typeface="Times New Roman" pitchFamily="18" charset="0"/>
              </a:rPr>
              <a:t>тыс. рублей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лиц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данного вида доходов сформирован на основании прогноза, предоставленного УФМС России по Томской области №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 и составляет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2 696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,000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данным прогноза налоговой службы ожидается поступление данного вида налога в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на сумму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,000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5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 по подакцизным </a:t>
            </a:r>
            <a:r>
              <a:rPr lang="ru-RU" sz="25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товарам</a:t>
            </a:r>
            <a:r>
              <a:rPr lang="ru-RU" sz="2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определён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Департаментом финансов Томской области и составляет на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500" b="1" dirty="0" smtClean="0">
                <a:latin typeface="Times New Roman" pitchFamily="18" charset="0"/>
                <a:cs typeface="Times New Roman" pitchFamily="18" charset="0"/>
              </a:rPr>
              <a:t>481</a:t>
            </a:r>
            <a:r>
              <a:rPr lang="ru-RU" sz="2500" b="1" dirty="0" smtClean="0">
                <a:latin typeface="Times New Roman" pitchFamily="18" charset="0"/>
                <a:cs typeface="Times New Roman" pitchFamily="18" charset="0"/>
              </a:rPr>
              <a:t>,00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b="1" i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60775"/>
      </p:ext>
    </p:extLst>
  </p:cSld>
  <p:clrMapOvr>
    <a:masterClrMapping/>
  </p:clrMapOvr>
  <p:transition spd="slow" advClick="0" advTm="15429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807910"/>
              </p:ext>
            </p:extLst>
          </p:nvPr>
        </p:nvGraphicFramePr>
        <p:xfrm>
          <a:off x="323528" y="404664"/>
          <a:ext cx="856895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5590649"/>
      </p:ext>
    </p:extLst>
  </p:cSld>
  <p:clrMapOvr>
    <a:masterClrMapping/>
  </p:clrMapOvr>
  <p:transition spd="slow" advClick="0" advTm="11397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332656"/>
            <a:ext cx="8496943" cy="6192688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1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Неналоговые доходы</a:t>
            </a: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Ожидаемое исполнение неналоговых доходов бюджета поселения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оценивается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2 598,000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источниками формирования доходов, входящими в состав раздела «Доходы от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использования имущества, находящегося в муниципальной собственности»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 marL="4572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от арендной платы за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2 408,000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поступления от использования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имущества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 в сумме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190,00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95556"/>
      </p:ext>
    </p:extLst>
  </p:cSld>
  <p:clrMapOvr>
    <a:masterClrMapping/>
  </p:clrMapOvr>
  <p:transition spd="slow" advClick="0" advTm="32321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06074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8369286"/>
      </p:ext>
    </p:extLst>
  </p:cSld>
  <p:clrMapOvr>
    <a:masterClrMapping/>
  </p:clrMapOvr>
  <p:transition spd="slow" advClick="0" advTm="13711">
    <p:strips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1514</TotalTime>
  <Words>2041</Words>
  <Application>Microsoft Office PowerPoint</Application>
  <PresentationFormat>Экран (4:3)</PresentationFormat>
  <Paragraphs>229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Constantia</vt:lpstr>
      <vt:lpstr>Times New Roman</vt:lpstr>
      <vt:lpstr>Wingdings</vt:lpstr>
      <vt:lpstr>Wingdings 2</vt:lpstr>
      <vt:lpstr>Поток</vt:lpstr>
      <vt:lpstr>Александровское сельское поселение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расчётов поступлений по доходным источникам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бюджета МО «Александровского сельского поселения»</vt:lpstr>
      <vt:lpstr>Презентация PowerPoint</vt:lpstr>
      <vt:lpstr>Презентация PowerPoint</vt:lpstr>
      <vt:lpstr>Общий объём расходов бюджета поселения в 2022 году</vt:lpstr>
      <vt:lpstr>Особенности формирования бюджета по разделам функциональной классификации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Финансист</dc:creator>
  <cp:lastModifiedBy>Александра Николаевна Прасина</cp:lastModifiedBy>
  <cp:revision>140</cp:revision>
  <dcterms:created xsi:type="dcterms:W3CDTF">2016-07-21T04:42:13Z</dcterms:created>
  <dcterms:modified xsi:type="dcterms:W3CDTF">2022-01-10T05:41:36Z</dcterms:modified>
</cp:coreProperties>
</file>