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8" r:id="rId9"/>
    <p:sldId id="263" r:id="rId10"/>
    <p:sldId id="269" r:id="rId11"/>
    <p:sldId id="264" r:id="rId12"/>
    <p:sldId id="265" r:id="rId13"/>
    <p:sldId id="270" r:id="rId14"/>
    <p:sldId id="266" r:id="rId15"/>
    <p:sldId id="267"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0052" autoAdjust="0"/>
    <p:restoredTop sz="94660"/>
  </p:normalViewPr>
  <p:slideViewPr>
    <p:cSldViewPr>
      <p:cViewPr varScale="1">
        <p:scale>
          <a:sx n="87" d="100"/>
          <a:sy n="87" d="100"/>
        </p:scale>
        <p:origin x="-221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30.05.2018</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30.05.2018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30.05.2018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30.05.2018</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30.05.2018</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30.05.2018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30.05.2018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30.05.2018</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30.05.2018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30.05.2018</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30.05.2018</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30.05.2018</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3.emf"/><Relationship Id="rId7" Type="http://schemas.openxmlformats.org/officeDocument/2006/relationships/image" Target="../media/image7.emf"/><Relationship Id="rId2"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image" Target="../media/image6.emf"/><Relationship Id="rId11" Type="http://schemas.openxmlformats.org/officeDocument/2006/relationships/image" Target="../media/image11.emf"/><Relationship Id="rId5" Type="http://schemas.openxmlformats.org/officeDocument/2006/relationships/image" Target="../media/image5.emf"/><Relationship Id="rId10" Type="http://schemas.openxmlformats.org/officeDocument/2006/relationships/image" Target="../media/image10.emf"/><Relationship Id="rId4" Type="http://schemas.openxmlformats.org/officeDocument/2006/relationships/image" Target="../media/image4.emf"/><Relationship Id="rId9" Type="http://schemas.openxmlformats.org/officeDocument/2006/relationships/image" Target="../media/image9.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07704" y="1484784"/>
            <a:ext cx="6696744" cy="2190105"/>
          </a:xfrm>
        </p:spPr>
        <p:txBody>
          <a:bodyPr>
            <a:noAutofit/>
          </a:bodyPr>
          <a:lstStyle/>
          <a:p>
            <a:pPr algn="ctr"/>
            <a:r>
              <a:rPr lang="ru-RU" sz="3600" dirty="0" smtClean="0">
                <a:solidFill>
                  <a:srgbClr val="002060"/>
                </a:solidFill>
                <a:latin typeface="Times New Roman" pitchFamily="18" charset="0"/>
                <a:cs typeface="Times New Roman" pitchFamily="18" charset="0"/>
              </a:rPr>
              <a:t>Отчет об </a:t>
            </a:r>
            <a:r>
              <a:rPr lang="ru-RU" sz="3600" dirty="0" smtClean="0">
                <a:solidFill>
                  <a:srgbClr val="002060"/>
                </a:solidFill>
                <a:latin typeface="Times New Roman" pitchFamily="18" charset="0"/>
                <a:cs typeface="Times New Roman" pitchFamily="18" charset="0"/>
              </a:rPr>
              <a:t>исполнении бюджета </a:t>
            </a:r>
            <a:br>
              <a:rPr lang="ru-RU" sz="3600" dirty="0" smtClean="0">
                <a:solidFill>
                  <a:srgbClr val="002060"/>
                </a:solidFill>
                <a:latin typeface="Times New Roman" pitchFamily="18" charset="0"/>
                <a:cs typeface="Times New Roman" pitchFamily="18" charset="0"/>
              </a:rPr>
            </a:br>
            <a:r>
              <a:rPr lang="ru-RU" sz="3600" dirty="0" smtClean="0">
                <a:solidFill>
                  <a:srgbClr val="002060"/>
                </a:solidFill>
                <a:latin typeface="Times New Roman" pitchFamily="18" charset="0"/>
                <a:cs typeface="Times New Roman" pitchFamily="18" charset="0"/>
              </a:rPr>
              <a:t>Александровского </a:t>
            </a:r>
            <a:r>
              <a:rPr lang="ru-RU" sz="3600" dirty="0" smtClean="0">
                <a:solidFill>
                  <a:srgbClr val="002060"/>
                </a:solidFill>
                <a:latin typeface="Times New Roman" pitchFamily="18" charset="0"/>
                <a:cs typeface="Times New Roman" pitchFamily="18" charset="0"/>
              </a:rPr>
              <a:t>сельского поселения </a:t>
            </a:r>
            <a:r>
              <a:rPr lang="ru-RU" sz="3600" dirty="0" smtClean="0">
                <a:solidFill>
                  <a:srgbClr val="002060"/>
                </a:solidFill>
                <a:latin typeface="Times New Roman" pitchFamily="18" charset="0"/>
                <a:cs typeface="Times New Roman" pitchFamily="18" charset="0"/>
              </a:rPr>
              <a:t/>
            </a:r>
            <a:br>
              <a:rPr lang="ru-RU" sz="3600" dirty="0" smtClean="0">
                <a:solidFill>
                  <a:srgbClr val="002060"/>
                </a:solidFill>
                <a:latin typeface="Times New Roman" pitchFamily="18" charset="0"/>
                <a:cs typeface="Times New Roman" pitchFamily="18" charset="0"/>
              </a:rPr>
            </a:br>
            <a:r>
              <a:rPr lang="ru-RU" sz="3600" dirty="0" smtClean="0">
                <a:solidFill>
                  <a:srgbClr val="002060"/>
                </a:solidFill>
                <a:latin typeface="Times New Roman" pitchFamily="18" charset="0"/>
                <a:cs typeface="Times New Roman" pitchFamily="18" charset="0"/>
              </a:rPr>
              <a:t>за </a:t>
            </a:r>
            <a:r>
              <a:rPr lang="ru-RU" sz="3600" dirty="0" smtClean="0">
                <a:solidFill>
                  <a:srgbClr val="002060"/>
                </a:solidFill>
                <a:latin typeface="Times New Roman" pitchFamily="18" charset="0"/>
                <a:cs typeface="Times New Roman" pitchFamily="18" charset="0"/>
              </a:rPr>
              <a:t>2017 год</a:t>
            </a:r>
            <a:endParaRPr lang="ru-RU" sz="3600"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429925"/>
            <a:ext cx="8136904" cy="338554"/>
          </a:xfrm>
          <a:prstGeom prst="rect">
            <a:avLst/>
          </a:prstGeom>
        </p:spPr>
        <p:txBody>
          <a:bodyPr wrap="square">
            <a:spAutoFit/>
          </a:bodyPr>
          <a:lstStyle/>
          <a:p>
            <a:pPr>
              <a:buNone/>
            </a:pPr>
            <a:r>
              <a:rPr lang="ru-RU" sz="1600" b="1" dirty="0">
                <a:latin typeface="Times New Roman" pitchFamily="18" charset="0"/>
                <a:cs typeface="Times New Roman" pitchFamily="18" charset="0"/>
              </a:rPr>
              <a:t>2. Публичные обязательства, исполняемые за счет межбюджетных трансфертов</a:t>
            </a:r>
          </a:p>
        </p:txBody>
      </p:sp>
      <p:graphicFrame>
        <p:nvGraphicFramePr>
          <p:cNvPr id="5" name="Таблица 4"/>
          <p:cNvGraphicFramePr>
            <a:graphicFrameLocks noGrp="1"/>
          </p:cNvGraphicFramePr>
          <p:nvPr>
            <p:extLst>
              <p:ext uri="{D42A27DB-BD31-4B8C-83A1-F6EECF244321}">
                <p14:modId xmlns:p14="http://schemas.microsoft.com/office/powerpoint/2010/main" val="368253617"/>
              </p:ext>
            </p:extLst>
          </p:nvPr>
        </p:nvGraphicFramePr>
        <p:xfrm>
          <a:off x="251520" y="906978"/>
          <a:ext cx="8352928" cy="3098086"/>
        </p:xfrm>
        <a:graphic>
          <a:graphicData uri="http://schemas.openxmlformats.org/drawingml/2006/table">
            <a:tbl>
              <a:tblPr firstRow="1" bandRow="1">
                <a:tableStyleId>{00A15C55-8517-42AA-B614-E9B94910E393}</a:tableStyleId>
              </a:tblPr>
              <a:tblGrid>
                <a:gridCol w="4280012"/>
                <a:gridCol w="1242584"/>
                <a:gridCol w="1587746"/>
                <a:gridCol w="1242586"/>
              </a:tblGrid>
              <a:tr h="63079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tx1"/>
                          </a:solidFill>
                          <a:latin typeface="Times New Roman" pitchFamily="18" charset="0"/>
                          <a:ea typeface="+mn-ea"/>
                          <a:cs typeface="Times New Roman" pitchFamily="18" charset="0"/>
                        </a:rPr>
                        <a:t>Наименование публичного нормативного обязательства</a:t>
                      </a:r>
                      <a:endParaRPr lang="ru-RU" sz="1200" dirty="0" smtClean="0">
                        <a:solidFill>
                          <a:schemeClr val="tx1"/>
                        </a:solidFill>
                        <a:latin typeface="Times New Roman" pitchFamily="18" charset="0"/>
                        <a:ea typeface="Times New Roman"/>
                        <a:cs typeface="Times New Roman" pitchFamily="18" charset="0"/>
                      </a:endParaRPr>
                    </a:p>
                    <a:p>
                      <a:pPr algn="ctr"/>
                      <a:endParaRPr lang="ru-RU" sz="1200" dirty="0">
                        <a:solidFill>
                          <a:schemeClr val="tx1"/>
                        </a:solidFill>
                        <a:latin typeface="Times New Roman" pitchFamily="18" charset="0"/>
                        <a:cs typeface="Times New Roman" pitchFamily="18" charset="0"/>
                      </a:endParaRPr>
                    </a:p>
                  </a:txBody>
                  <a:tcPr anchor="ctr"/>
                </a:tc>
                <a:tc>
                  <a:txBody>
                    <a:bodyPr/>
                    <a:lstStyle/>
                    <a:p>
                      <a:pPr algn="ctr">
                        <a:spcAft>
                          <a:spcPts val="0"/>
                        </a:spcAft>
                      </a:pPr>
                      <a:r>
                        <a:rPr lang="ru-RU" sz="1200" dirty="0">
                          <a:solidFill>
                            <a:schemeClr val="tx1"/>
                          </a:solidFill>
                          <a:latin typeface="Times New Roman" pitchFamily="18" charset="0"/>
                          <a:ea typeface="Times New Roman"/>
                          <a:cs typeface="Times New Roman" pitchFamily="18" charset="0"/>
                        </a:rPr>
                        <a:t>Утверждено на </a:t>
                      </a:r>
                      <a:r>
                        <a:rPr lang="ru-RU" sz="1200" dirty="0" smtClean="0">
                          <a:solidFill>
                            <a:schemeClr val="tx1"/>
                          </a:solidFill>
                          <a:latin typeface="Times New Roman" pitchFamily="18" charset="0"/>
                          <a:ea typeface="Times New Roman"/>
                          <a:cs typeface="Times New Roman" pitchFamily="18" charset="0"/>
                        </a:rPr>
                        <a:t>2017 </a:t>
                      </a:r>
                      <a:r>
                        <a:rPr lang="ru-RU" sz="1200" dirty="0">
                          <a:solidFill>
                            <a:schemeClr val="tx1"/>
                          </a:solidFill>
                          <a:latin typeface="Times New Roman" pitchFamily="18" charset="0"/>
                          <a:ea typeface="Times New Roman"/>
                          <a:cs typeface="Times New Roman" pitchFamily="18" charset="0"/>
                        </a:rPr>
                        <a:t>год</a:t>
                      </a:r>
                    </a:p>
                  </a:txBody>
                  <a:tcPr marL="68580" marR="68580" marT="0" marB="0" anchor="ctr"/>
                </a:tc>
                <a:tc>
                  <a:txBody>
                    <a:bodyPr/>
                    <a:lstStyle/>
                    <a:p>
                      <a:pPr algn="ctr">
                        <a:spcAft>
                          <a:spcPts val="0"/>
                        </a:spcAft>
                      </a:pPr>
                      <a:r>
                        <a:rPr lang="ru-RU" sz="1200" dirty="0">
                          <a:solidFill>
                            <a:schemeClr val="tx1"/>
                          </a:solidFill>
                          <a:latin typeface="Times New Roman" pitchFamily="18" charset="0"/>
                          <a:ea typeface="Times New Roman"/>
                          <a:cs typeface="Times New Roman" pitchFamily="18" charset="0"/>
                        </a:rPr>
                        <a:t>Исполнено</a:t>
                      </a:r>
                    </a:p>
                    <a:p>
                      <a:pPr algn="ctr">
                        <a:spcAft>
                          <a:spcPts val="0"/>
                        </a:spcAft>
                      </a:pPr>
                      <a:r>
                        <a:rPr lang="ru-RU" sz="1200" dirty="0">
                          <a:solidFill>
                            <a:schemeClr val="tx1"/>
                          </a:solidFill>
                          <a:latin typeface="Times New Roman" pitchFamily="18" charset="0"/>
                          <a:ea typeface="Times New Roman"/>
                          <a:cs typeface="Times New Roman" pitchFamily="18" charset="0"/>
                        </a:rPr>
                        <a:t> за </a:t>
                      </a:r>
                      <a:r>
                        <a:rPr lang="ru-RU" sz="1200" dirty="0" smtClean="0">
                          <a:solidFill>
                            <a:schemeClr val="tx1"/>
                          </a:solidFill>
                          <a:latin typeface="Times New Roman" pitchFamily="18" charset="0"/>
                          <a:ea typeface="Times New Roman"/>
                          <a:cs typeface="Times New Roman" pitchFamily="18" charset="0"/>
                        </a:rPr>
                        <a:t>2017 </a:t>
                      </a:r>
                      <a:r>
                        <a:rPr lang="ru-RU" sz="1200" dirty="0">
                          <a:solidFill>
                            <a:schemeClr val="tx1"/>
                          </a:solidFill>
                          <a:latin typeface="Times New Roman" pitchFamily="18" charset="0"/>
                          <a:ea typeface="Times New Roman"/>
                          <a:cs typeface="Times New Roman" pitchFamily="18" charset="0"/>
                        </a:rPr>
                        <a:t>год</a:t>
                      </a:r>
                    </a:p>
                  </a:txBody>
                  <a:tcPr marL="68580" marR="68580" marT="0" marB="0" anchor="ctr"/>
                </a:tc>
                <a:tc>
                  <a:txBody>
                    <a:bodyPr/>
                    <a:lstStyle/>
                    <a:p>
                      <a:pPr algn="ctr">
                        <a:spcAft>
                          <a:spcPts val="0"/>
                        </a:spcAft>
                      </a:pPr>
                      <a:r>
                        <a:rPr lang="ru-RU" sz="1200" dirty="0">
                          <a:solidFill>
                            <a:schemeClr val="tx1"/>
                          </a:solidFill>
                          <a:latin typeface="Times New Roman" pitchFamily="18" charset="0"/>
                          <a:ea typeface="Times New Roman"/>
                          <a:cs typeface="Times New Roman" pitchFamily="18" charset="0"/>
                        </a:rPr>
                        <a:t>% </a:t>
                      </a:r>
                      <a:r>
                        <a:rPr lang="ru-RU" sz="1200" dirty="0" smtClean="0">
                          <a:solidFill>
                            <a:schemeClr val="tx1"/>
                          </a:solidFill>
                          <a:latin typeface="Times New Roman" pitchFamily="18" charset="0"/>
                          <a:ea typeface="Times New Roman"/>
                          <a:cs typeface="Times New Roman" pitchFamily="18" charset="0"/>
                        </a:rPr>
                        <a:t>исполнения</a:t>
                      </a:r>
                      <a:endParaRPr lang="ru-RU" sz="1200" dirty="0">
                        <a:solidFill>
                          <a:schemeClr val="tx1"/>
                        </a:solidFill>
                        <a:latin typeface="Times New Roman" pitchFamily="18" charset="0"/>
                        <a:ea typeface="Times New Roman"/>
                        <a:cs typeface="Times New Roman" pitchFamily="18" charset="0"/>
                      </a:endParaRPr>
                    </a:p>
                  </a:txBody>
                  <a:tcPr marL="68580" marR="68580" marT="0" marB="0" anchor="ctr"/>
                </a:tc>
              </a:tr>
              <a:tr h="883114">
                <a:tc>
                  <a:txBody>
                    <a:bodyPr/>
                    <a:lstStyle/>
                    <a:p>
                      <a:r>
                        <a:rPr lang="ru-RU" sz="1200" kern="1200" dirty="0" smtClean="0">
                          <a:solidFill>
                            <a:schemeClr val="dk1"/>
                          </a:solidFill>
                          <a:latin typeface="Times New Roman" pitchFamily="18" charset="0"/>
                          <a:ea typeface="+mn-ea"/>
                          <a:cs typeface="Times New Roman" pitchFamily="18" charset="0"/>
                        </a:rPr>
                        <a:t>Предоставление жилых помещений детям-сиротам и детям, оставшимся без попечения родителей, лицам из их числа по договорам найма специализированных жилых помещений</a:t>
                      </a:r>
                      <a:endParaRPr lang="ru-RU" sz="1200" dirty="0">
                        <a:latin typeface="Times New Roman" pitchFamily="18" charset="0"/>
                        <a:cs typeface="Times New Roman" pitchFamily="18" charset="0"/>
                      </a:endParaRPr>
                    </a:p>
                  </a:txBody>
                  <a:tcPr/>
                </a:tc>
                <a:tc>
                  <a:txBody>
                    <a:bodyPr/>
                    <a:lstStyle/>
                    <a:p>
                      <a:pPr algn="ctr">
                        <a:spcAft>
                          <a:spcPts val="0"/>
                        </a:spcAft>
                      </a:pPr>
                      <a:r>
                        <a:rPr lang="ru-RU" sz="1100">
                          <a:effectLst/>
                          <a:latin typeface="Times New Roman"/>
                          <a:ea typeface="Times New Roman"/>
                        </a:rPr>
                        <a:t>494,700</a:t>
                      </a:r>
                      <a:endParaRPr lang="ru-RU" sz="1200">
                        <a:effectLst/>
                        <a:latin typeface="Times New Roman"/>
                        <a:ea typeface="Times New Roman"/>
                      </a:endParaRPr>
                    </a:p>
                  </a:txBody>
                  <a:tcPr marL="0" marR="0" marT="0" marB="0" anchor="ctr"/>
                </a:tc>
                <a:tc>
                  <a:txBody>
                    <a:bodyPr/>
                    <a:lstStyle/>
                    <a:p>
                      <a:pPr algn="ctr">
                        <a:spcAft>
                          <a:spcPts val="0"/>
                        </a:spcAft>
                      </a:pPr>
                      <a:r>
                        <a:rPr lang="ru-RU" sz="1100">
                          <a:effectLst/>
                          <a:latin typeface="Times New Roman"/>
                          <a:ea typeface="Times New Roman"/>
                        </a:rPr>
                        <a:t>494,700</a:t>
                      </a:r>
                      <a:endParaRPr lang="ru-RU" sz="1200">
                        <a:effectLst/>
                        <a:latin typeface="Times New Roman"/>
                        <a:ea typeface="Times New Roman"/>
                      </a:endParaRPr>
                    </a:p>
                  </a:txBody>
                  <a:tcPr marL="0" marR="0" marT="0" marB="0" anchor="ctr"/>
                </a:tc>
                <a:tc>
                  <a:txBody>
                    <a:bodyPr/>
                    <a:lstStyle/>
                    <a:p>
                      <a:pPr algn="ctr">
                        <a:spcAft>
                          <a:spcPts val="0"/>
                        </a:spcAft>
                      </a:pPr>
                      <a:r>
                        <a:rPr lang="ru-RU" sz="1100" dirty="0">
                          <a:effectLst/>
                          <a:latin typeface="Times New Roman"/>
                          <a:ea typeface="Times New Roman"/>
                        </a:rPr>
                        <a:t>100,0</a:t>
                      </a:r>
                      <a:endParaRPr lang="ru-RU" sz="1200" dirty="0">
                        <a:effectLst/>
                        <a:latin typeface="Times New Roman"/>
                        <a:ea typeface="Times New Roman"/>
                      </a:endParaRPr>
                    </a:p>
                  </a:txBody>
                  <a:tcPr marL="0" marR="0" marT="0" marB="0" anchor="ctr"/>
                </a:tc>
              </a:tr>
              <a:tr h="883114">
                <a:tc>
                  <a:txBody>
                    <a:bodyPr/>
                    <a:lstStyle/>
                    <a:p>
                      <a:r>
                        <a:rPr lang="ru-RU" sz="1200" dirty="0" smtClean="0">
                          <a:latin typeface="Times New Roman" pitchFamily="18" charset="0"/>
                          <a:cs typeface="Times New Roman" pitchFamily="18" charset="0"/>
                        </a:rPr>
                        <a:t>Предоставление жилых помещений детям-сиротам и детям, оставшимся без попечения родителей, лицам из их числа по договорам найма специализированных жилых помещений (за счет средств областного бюджета)</a:t>
                      </a:r>
                      <a:endParaRPr lang="ru-RU" sz="1200" dirty="0">
                        <a:latin typeface="Times New Roman" pitchFamily="18" charset="0"/>
                        <a:cs typeface="Times New Roman" pitchFamily="18" charset="0"/>
                      </a:endParaRPr>
                    </a:p>
                  </a:txBody>
                  <a:tcPr/>
                </a:tc>
                <a:tc>
                  <a:txBody>
                    <a:bodyPr/>
                    <a:lstStyle/>
                    <a:p>
                      <a:pPr algn="ctr">
                        <a:spcAft>
                          <a:spcPts val="0"/>
                        </a:spcAft>
                      </a:pPr>
                      <a:r>
                        <a:rPr lang="ru-RU" sz="1100">
                          <a:effectLst/>
                          <a:latin typeface="Times New Roman"/>
                          <a:ea typeface="Times New Roman"/>
                        </a:rPr>
                        <a:t>1 266,100</a:t>
                      </a:r>
                      <a:endParaRPr lang="ru-RU" sz="1200">
                        <a:effectLst/>
                        <a:latin typeface="Times New Roman"/>
                        <a:ea typeface="Times New Roman"/>
                      </a:endParaRPr>
                    </a:p>
                  </a:txBody>
                  <a:tcPr marL="0" marR="0" marT="0" marB="0" anchor="ctr"/>
                </a:tc>
                <a:tc>
                  <a:txBody>
                    <a:bodyPr/>
                    <a:lstStyle/>
                    <a:p>
                      <a:pPr algn="ctr">
                        <a:spcAft>
                          <a:spcPts val="0"/>
                        </a:spcAft>
                      </a:pPr>
                      <a:r>
                        <a:rPr lang="ru-RU" sz="1100" dirty="0">
                          <a:effectLst/>
                          <a:latin typeface="Times New Roman"/>
                          <a:ea typeface="Times New Roman"/>
                        </a:rPr>
                        <a:t>0,000</a:t>
                      </a:r>
                      <a:endParaRPr lang="ru-RU" sz="1200" dirty="0">
                        <a:effectLst/>
                        <a:latin typeface="Times New Roman"/>
                        <a:ea typeface="Times New Roman"/>
                      </a:endParaRPr>
                    </a:p>
                  </a:txBody>
                  <a:tcPr marL="0" marR="0" marT="0" marB="0" anchor="ctr"/>
                </a:tc>
                <a:tc>
                  <a:txBody>
                    <a:bodyPr/>
                    <a:lstStyle/>
                    <a:p>
                      <a:pPr algn="ctr">
                        <a:spcAft>
                          <a:spcPts val="0"/>
                        </a:spcAft>
                      </a:pPr>
                      <a:r>
                        <a:rPr lang="ru-RU" sz="1100" dirty="0">
                          <a:effectLst/>
                          <a:latin typeface="Times New Roman"/>
                          <a:ea typeface="Times New Roman"/>
                        </a:rPr>
                        <a:t>0,0</a:t>
                      </a:r>
                      <a:endParaRPr lang="ru-RU" sz="1200" dirty="0">
                        <a:effectLst/>
                        <a:latin typeface="Times New Roman"/>
                        <a:ea typeface="Times New Roman"/>
                      </a:endParaRPr>
                    </a:p>
                  </a:txBody>
                  <a:tcPr marL="0" marR="0" marT="0" marB="0" anchor="ctr"/>
                </a:tc>
              </a:tr>
              <a:tr h="341023">
                <a:tc>
                  <a:txBody>
                    <a:bodyPr/>
                    <a:lstStyle/>
                    <a:p>
                      <a:pPr algn="l">
                        <a:spcAft>
                          <a:spcPts val="0"/>
                        </a:spcAft>
                      </a:pPr>
                      <a:r>
                        <a:rPr lang="ru-RU" sz="1100" b="1" dirty="0">
                          <a:effectLst/>
                          <a:latin typeface="Times New Roman"/>
                          <a:ea typeface="Times New Roman"/>
                        </a:rPr>
                        <a:t>Итого за счет средств межбюджетных трансфертов</a:t>
                      </a:r>
                      <a:endParaRPr lang="ru-RU" sz="1200" dirty="0">
                        <a:effectLst/>
                        <a:latin typeface="Times New Roman"/>
                        <a:ea typeface="Times New Roman"/>
                      </a:endParaRPr>
                    </a:p>
                  </a:txBody>
                  <a:tcPr marL="0" marR="0" marT="0" marB="0" anchor="b"/>
                </a:tc>
                <a:tc>
                  <a:txBody>
                    <a:bodyPr/>
                    <a:lstStyle/>
                    <a:p>
                      <a:pPr algn="ctr">
                        <a:spcAft>
                          <a:spcPts val="0"/>
                        </a:spcAft>
                      </a:pPr>
                      <a:r>
                        <a:rPr lang="ru-RU" sz="1100" b="1" dirty="0">
                          <a:effectLst/>
                          <a:latin typeface="Times New Roman"/>
                          <a:ea typeface="Times New Roman"/>
                        </a:rPr>
                        <a:t>1 </a:t>
                      </a:r>
                      <a:r>
                        <a:rPr lang="ru-RU" sz="1100" b="1" dirty="0" smtClean="0">
                          <a:effectLst/>
                          <a:latin typeface="Times New Roman"/>
                          <a:ea typeface="Times New Roman"/>
                        </a:rPr>
                        <a:t>760,800</a:t>
                      </a:r>
                    </a:p>
                  </a:txBody>
                  <a:tcPr marL="0" marR="0" marT="0" marB="0" anchor="ctr"/>
                </a:tc>
                <a:tc>
                  <a:txBody>
                    <a:bodyPr/>
                    <a:lstStyle/>
                    <a:p>
                      <a:pPr algn="ctr">
                        <a:spcAft>
                          <a:spcPts val="0"/>
                        </a:spcAft>
                      </a:pPr>
                      <a:r>
                        <a:rPr lang="ru-RU" sz="1100" b="1" dirty="0" smtClean="0">
                          <a:effectLst/>
                          <a:latin typeface="Times New Roman"/>
                          <a:ea typeface="Times New Roman"/>
                        </a:rPr>
                        <a:t>494,700</a:t>
                      </a:r>
                    </a:p>
                  </a:txBody>
                  <a:tcPr marL="0" marR="0" marT="0" marB="0" anchor="ctr"/>
                </a:tc>
                <a:tc>
                  <a:txBody>
                    <a:bodyPr/>
                    <a:lstStyle/>
                    <a:p>
                      <a:pPr algn="ctr">
                        <a:spcAft>
                          <a:spcPts val="0"/>
                        </a:spcAft>
                      </a:pPr>
                      <a:r>
                        <a:rPr lang="ru-RU" sz="1100" b="1" dirty="0">
                          <a:effectLst/>
                          <a:latin typeface="Times New Roman"/>
                          <a:ea typeface="Times New Roman"/>
                        </a:rPr>
                        <a:t>28,1</a:t>
                      </a:r>
                      <a:endParaRPr lang="ru-RU" sz="1200" dirty="0">
                        <a:effectLst/>
                        <a:latin typeface="Times New Roman"/>
                        <a:ea typeface="Times New Roman"/>
                      </a:endParaRPr>
                    </a:p>
                  </a:txBody>
                  <a:tcPr marL="0" marR="0" marT="0" marB="0" anchor="ctr"/>
                </a:tc>
              </a:tr>
              <a:tr h="360040">
                <a:tc>
                  <a:txBody>
                    <a:bodyPr/>
                    <a:lstStyle/>
                    <a:p>
                      <a:pPr algn="l">
                        <a:spcAft>
                          <a:spcPts val="0"/>
                        </a:spcAft>
                      </a:pPr>
                      <a:r>
                        <a:rPr lang="ru-RU" sz="1100" b="1" dirty="0">
                          <a:effectLst/>
                          <a:latin typeface="Times New Roman"/>
                          <a:ea typeface="Times New Roman"/>
                        </a:rPr>
                        <a:t>ВСЕГО</a:t>
                      </a:r>
                      <a:endParaRPr lang="ru-RU" sz="1200" dirty="0">
                        <a:effectLst/>
                        <a:latin typeface="Times New Roman"/>
                        <a:ea typeface="Times New Roman"/>
                      </a:endParaRPr>
                    </a:p>
                  </a:txBody>
                  <a:tcPr marL="0" marR="0" marT="0" marB="0" anchor="b"/>
                </a:tc>
                <a:tc>
                  <a:txBody>
                    <a:bodyPr/>
                    <a:lstStyle/>
                    <a:p>
                      <a:pPr algn="ctr">
                        <a:spcAft>
                          <a:spcPts val="0"/>
                        </a:spcAft>
                      </a:pPr>
                      <a:r>
                        <a:rPr lang="ru-RU" sz="1100" b="1" dirty="0">
                          <a:effectLst/>
                          <a:latin typeface="Times New Roman"/>
                          <a:ea typeface="Times New Roman"/>
                        </a:rPr>
                        <a:t>2 429,530</a:t>
                      </a:r>
                      <a:endParaRPr lang="ru-RU" sz="1200" dirty="0">
                        <a:effectLst/>
                        <a:latin typeface="Times New Roman"/>
                        <a:ea typeface="Times New Roman"/>
                      </a:endParaRPr>
                    </a:p>
                  </a:txBody>
                  <a:tcPr marL="0" marR="0" marT="0" marB="0" anchor="ctr"/>
                </a:tc>
                <a:tc>
                  <a:txBody>
                    <a:bodyPr/>
                    <a:lstStyle/>
                    <a:p>
                      <a:pPr algn="ctr">
                        <a:spcAft>
                          <a:spcPts val="0"/>
                        </a:spcAft>
                      </a:pPr>
                      <a:r>
                        <a:rPr lang="ru-RU" sz="1100" b="1" dirty="0">
                          <a:effectLst/>
                          <a:latin typeface="Times New Roman"/>
                          <a:ea typeface="Times New Roman"/>
                        </a:rPr>
                        <a:t>1 163,430</a:t>
                      </a:r>
                      <a:endParaRPr lang="ru-RU" sz="1200" dirty="0">
                        <a:effectLst/>
                        <a:latin typeface="Times New Roman"/>
                        <a:ea typeface="Times New Roman"/>
                      </a:endParaRPr>
                    </a:p>
                  </a:txBody>
                  <a:tcPr marL="0" marR="0" marT="0" marB="0" anchor="ctr"/>
                </a:tc>
                <a:tc>
                  <a:txBody>
                    <a:bodyPr/>
                    <a:lstStyle/>
                    <a:p>
                      <a:pPr algn="ctr">
                        <a:spcAft>
                          <a:spcPts val="0"/>
                        </a:spcAft>
                      </a:pPr>
                      <a:r>
                        <a:rPr lang="ru-RU" sz="1100" b="1" dirty="0">
                          <a:effectLst/>
                          <a:latin typeface="Times New Roman"/>
                          <a:ea typeface="Times New Roman"/>
                        </a:rPr>
                        <a:t>47,9</a:t>
                      </a:r>
                      <a:endParaRPr lang="ru-RU" sz="1200" dirty="0">
                        <a:effectLst/>
                        <a:latin typeface="Times New Roman"/>
                        <a:ea typeface="Times New Roman"/>
                      </a:endParaRPr>
                    </a:p>
                  </a:txBody>
                  <a:tcPr marL="0" marR="0" marT="0" marB="0" anchor="ctr"/>
                </a:tc>
              </a:tr>
            </a:tbl>
          </a:graphicData>
        </a:graphic>
      </p:graphicFrame>
    </p:spTree>
    <p:extLst>
      <p:ext uri="{BB962C8B-B14F-4D97-AF65-F5344CB8AC3E}">
        <p14:creationId xmlns:p14="http://schemas.microsoft.com/office/powerpoint/2010/main" val="1979034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260648"/>
            <a:ext cx="7467600" cy="1143000"/>
          </a:xfrm>
        </p:spPr>
        <p:txBody>
          <a:bodyPr>
            <a:normAutofit/>
          </a:bodyPr>
          <a:lstStyle/>
          <a:p>
            <a:pPr algn="ctr"/>
            <a:r>
              <a:rPr lang="ru-RU" sz="1600" b="1" dirty="0" smtClean="0">
                <a:solidFill>
                  <a:srgbClr val="002060"/>
                </a:solidFill>
                <a:latin typeface="Times New Roman" panose="02020603050405020304" pitchFamily="18" charset="0"/>
                <a:cs typeface="Times New Roman" panose="02020603050405020304" pitchFamily="18" charset="0"/>
              </a:rPr>
              <a:t>Отчет об исполнении сметы доходов и расходов муниципальных бюджетных учреждений, находящимися в ведении органов местного самоуправления МО «Александровское сельское поселение» </a:t>
            </a:r>
            <a:r>
              <a:rPr lang="ru-RU" sz="1600" dirty="0" smtClean="0">
                <a:solidFill>
                  <a:srgbClr val="002060"/>
                </a:solidFill>
                <a:latin typeface="Times New Roman" panose="02020603050405020304" pitchFamily="18" charset="0"/>
                <a:cs typeface="Times New Roman" panose="02020603050405020304" pitchFamily="18" charset="0"/>
              </a:rPr>
              <a:t/>
            </a:r>
            <a:br>
              <a:rPr lang="ru-RU" sz="1600" dirty="0" smtClean="0">
                <a:solidFill>
                  <a:srgbClr val="002060"/>
                </a:solidFill>
                <a:latin typeface="Times New Roman" panose="02020603050405020304" pitchFamily="18" charset="0"/>
                <a:cs typeface="Times New Roman" panose="02020603050405020304" pitchFamily="18" charset="0"/>
              </a:rPr>
            </a:br>
            <a:r>
              <a:rPr lang="ru-RU" sz="1600" b="1" dirty="0" smtClean="0">
                <a:solidFill>
                  <a:srgbClr val="002060"/>
                </a:solidFill>
                <a:latin typeface="Times New Roman" panose="02020603050405020304" pitchFamily="18" charset="0"/>
                <a:cs typeface="Times New Roman" panose="02020603050405020304" pitchFamily="18" charset="0"/>
              </a:rPr>
              <a:t>от приносящей доход деятельности за 2017 год</a:t>
            </a:r>
            <a:endParaRPr lang="ru-RU" sz="1600" dirty="0">
              <a:solidFill>
                <a:srgbClr val="002060"/>
              </a:solidFill>
              <a:latin typeface="Times New Roman" pitchFamily="18" charset="0"/>
              <a:cs typeface="Times New Roman" pitchFamily="18" charset="0"/>
            </a:endParaRPr>
          </a:p>
        </p:txBody>
      </p:sp>
      <p:graphicFrame>
        <p:nvGraphicFramePr>
          <p:cNvPr id="4" name="Содержимое 3"/>
          <p:cNvGraphicFramePr>
            <a:graphicFrameLocks noGrp="1"/>
          </p:cNvGraphicFramePr>
          <p:nvPr>
            <p:ph sz="quarter" idx="1"/>
            <p:extLst>
              <p:ext uri="{D42A27DB-BD31-4B8C-83A1-F6EECF244321}">
                <p14:modId xmlns:p14="http://schemas.microsoft.com/office/powerpoint/2010/main" val="2017312725"/>
              </p:ext>
            </p:extLst>
          </p:nvPr>
        </p:nvGraphicFramePr>
        <p:xfrm>
          <a:off x="323529" y="2214554"/>
          <a:ext cx="8208911" cy="2643206"/>
        </p:xfrm>
        <a:graphic>
          <a:graphicData uri="http://schemas.openxmlformats.org/drawingml/2006/table">
            <a:tbl>
              <a:tblPr firstRow="1" bandRow="1">
                <a:tableStyleId>{00A15C55-8517-42AA-B614-E9B94910E393}</a:tableStyleId>
              </a:tblPr>
              <a:tblGrid>
                <a:gridCol w="3595490"/>
                <a:gridCol w="2044493"/>
                <a:gridCol w="1903494"/>
                <a:gridCol w="665434"/>
              </a:tblGrid>
              <a:tr h="709616">
                <a:tc>
                  <a:txBody>
                    <a:bodyPr/>
                    <a:lstStyle/>
                    <a:p>
                      <a:pPr algn="ctr">
                        <a:spcAft>
                          <a:spcPts val="0"/>
                        </a:spcAft>
                      </a:pPr>
                      <a:r>
                        <a:rPr lang="ru-RU" sz="1200" dirty="0">
                          <a:solidFill>
                            <a:schemeClr val="tx1"/>
                          </a:solidFill>
                        </a:rPr>
                        <a:t>Наименование показателя</a:t>
                      </a:r>
                      <a:endParaRPr lang="ru-RU" sz="1200" dirty="0">
                        <a:solidFill>
                          <a:schemeClr val="tx1"/>
                        </a:solidFill>
                        <a:latin typeface="Times New Roman"/>
                        <a:ea typeface="Times New Roman"/>
                        <a:cs typeface="Times New Roman"/>
                      </a:endParaRPr>
                    </a:p>
                  </a:txBody>
                  <a:tcPr marL="68580" marR="68580" marT="0" marB="0" anchor="ctr"/>
                </a:tc>
                <a:tc>
                  <a:txBody>
                    <a:bodyPr/>
                    <a:lstStyle/>
                    <a:p>
                      <a:pPr algn="ctr">
                        <a:spcAft>
                          <a:spcPts val="0"/>
                        </a:spcAft>
                      </a:pPr>
                      <a:r>
                        <a:rPr lang="ru-RU" sz="1200" dirty="0">
                          <a:solidFill>
                            <a:schemeClr val="tx1"/>
                          </a:solidFill>
                        </a:rPr>
                        <a:t>Утверждено на </a:t>
                      </a:r>
                      <a:r>
                        <a:rPr lang="ru-RU" sz="1200" dirty="0" smtClean="0">
                          <a:solidFill>
                            <a:schemeClr val="tx1"/>
                          </a:solidFill>
                        </a:rPr>
                        <a:t>2017 </a:t>
                      </a:r>
                      <a:r>
                        <a:rPr lang="ru-RU" sz="1200" dirty="0">
                          <a:solidFill>
                            <a:schemeClr val="tx1"/>
                          </a:solidFill>
                        </a:rPr>
                        <a:t>год</a:t>
                      </a:r>
                      <a:endParaRPr lang="ru-RU" sz="1200" dirty="0">
                        <a:solidFill>
                          <a:schemeClr val="tx1"/>
                        </a:solidFill>
                        <a:latin typeface="Times New Roman"/>
                        <a:ea typeface="Times New Roman"/>
                        <a:cs typeface="Times New Roman"/>
                      </a:endParaRPr>
                    </a:p>
                  </a:txBody>
                  <a:tcPr anchor="ctr"/>
                </a:tc>
                <a:tc>
                  <a:txBody>
                    <a:bodyPr/>
                    <a:lstStyle/>
                    <a:p>
                      <a:pPr algn="ctr">
                        <a:spcAft>
                          <a:spcPts val="0"/>
                        </a:spcAft>
                      </a:pPr>
                      <a:r>
                        <a:rPr lang="ru-RU" sz="1200" dirty="0">
                          <a:solidFill>
                            <a:schemeClr val="tx1"/>
                          </a:solidFill>
                        </a:rPr>
                        <a:t>Исполнено за </a:t>
                      </a:r>
                      <a:r>
                        <a:rPr lang="ru-RU" sz="1200" dirty="0" smtClean="0">
                          <a:solidFill>
                            <a:schemeClr val="tx1"/>
                          </a:solidFill>
                        </a:rPr>
                        <a:t>2017 год</a:t>
                      </a:r>
                      <a:endParaRPr lang="ru-RU" sz="1200" dirty="0">
                        <a:solidFill>
                          <a:schemeClr val="tx1"/>
                        </a:solidFill>
                        <a:latin typeface="Times New Roman"/>
                        <a:ea typeface="Times New Roman"/>
                        <a:cs typeface="Times New Roman"/>
                      </a:endParaRPr>
                    </a:p>
                  </a:txBody>
                  <a:tcPr anchor="ctr"/>
                </a:tc>
                <a:tc>
                  <a:txBody>
                    <a:bodyPr/>
                    <a:lstStyle/>
                    <a:p>
                      <a:pPr algn="ctr">
                        <a:spcAft>
                          <a:spcPts val="0"/>
                        </a:spcAft>
                      </a:pPr>
                      <a:r>
                        <a:rPr lang="ru-RU" sz="1200" dirty="0">
                          <a:solidFill>
                            <a:schemeClr val="tx1"/>
                          </a:solidFill>
                        </a:rPr>
                        <a:t>Исп. %</a:t>
                      </a:r>
                      <a:endParaRPr lang="ru-RU" sz="1200" dirty="0">
                        <a:solidFill>
                          <a:schemeClr val="tx1"/>
                        </a:solidFill>
                        <a:latin typeface="Times New Roman"/>
                        <a:ea typeface="Times New Roman"/>
                        <a:cs typeface="Times New Roman"/>
                      </a:endParaRPr>
                    </a:p>
                  </a:txBody>
                  <a:tcPr anchor="ctr"/>
                </a:tc>
              </a:tr>
              <a:tr h="1104908">
                <a:tc>
                  <a:txBody>
                    <a:bodyPr/>
                    <a:lstStyle/>
                    <a:p>
                      <a:pPr algn="just">
                        <a:spcAft>
                          <a:spcPts val="0"/>
                        </a:spcAft>
                      </a:pPr>
                      <a:r>
                        <a:rPr lang="ru-RU" sz="1400" dirty="0"/>
                        <a:t>Доходы от оказания услуг учреждениями, находящимися в ведении органов местного самоуправления поселений</a:t>
                      </a:r>
                      <a:endParaRPr lang="ru-RU" sz="1400" dirty="0">
                        <a:latin typeface="Times New Roman"/>
                        <a:ea typeface="Times New Roman"/>
                        <a:cs typeface="Times New Roman"/>
                      </a:endParaRPr>
                    </a:p>
                  </a:txBody>
                  <a:tcPr marL="68580" marR="68580" marT="0" marB="0" anchor="b"/>
                </a:tc>
                <a:tc>
                  <a:txBody>
                    <a:bodyPr/>
                    <a:lstStyle/>
                    <a:p>
                      <a:pPr algn="r">
                        <a:spcAft>
                          <a:spcPts val="0"/>
                        </a:spcAft>
                      </a:pPr>
                      <a:r>
                        <a:rPr lang="ru-RU" sz="1400" dirty="0"/>
                        <a:t>175,00</a:t>
                      </a:r>
                      <a:endParaRPr lang="ru-RU" sz="1400" dirty="0">
                        <a:latin typeface="Times New Roman"/>
                        <a:ea typeface="Times New Roman"/>
                        <a:cs typeface="Times New Roman"/>
                      </a:endParaRPr>
                    </a:p>
                  </a:txBody>
                  <a:tcPr marL="68580" marR="68580" marT="0" marB="0" anchor="b"/>
                </a:tc>
                <a:tc>
                  <a:txBody>
                    <a:bodyPr/>
                    <a:lstStyle/>
                    <a:p>
                      <a:pPr algn="r">
                        <a:spcAft>
                          <a:spcPts val="0"/>
                        </a:spcAft>
                      </a:pPr>
                      <a:r>
                        <a:rPr lang="ru-RU" sz="1400" dirty="0" smtClean="0"/>
                        <a:t>147,650</a:t>
                      </a:r>
                      <a:endParaRPr lang="ru-RU" sz="1400" dirty="0">
                        <a:latin typeface="Times New Roman"/>
                        <a:ea typeface="Times New Roman"/>
                        <a:cs typeface="Times New Roman"/>
                      </a:endParaRPr>
                    </a:p>
                  </a:txBody>
                  <a:tcPr marL="68580" marR="68580" marT="0" marB="0" anchor="b"/>
                </a:tc>
                <a:tc>
                  <a:txBody>
                    <a:bodyPr/>
                    <a:lstStyle/>
                    <a:p>
                      <a:pPr algn="r">
                        <a:spcAft>
                          <a:spcPts val="0"/>
                        </a:spcAft>
                      </a:pPr>
                      <a:r>
                        <a:rPr lang="ru-RU" sz="1400" dirty="0" smtClean="0"/>
                        <a:t>84,4</a:t>
                      </a:r>
                      <a:endParaRPr lang="ru-RU" sz="1400" dirty="0">
                        <a:latin typeface="Times New Roman"/>
                        <a:ea typeface="Times New Roman"/>
                        <a:cs typeface="Times New Roman"/>
                      </a:endParaRPr>
                    </a:p>
                  </a:txBody>
                  <a:tcPr marL="68580" marR="68580" marT="0" marB="0" anchor="b"/>
                </a:tc>
              </a:tr>
              <a:tr h="828682">
                <a:tc>
                  <a:txBody>
                    <a:bodyPr/>
                    <a:lstStyle/>
                    <a:p>
                      <a:pPr algn="just">
                        <a:spcAft>
                          <a:spcPts val="0"/>
                        </a:spcAft>
                      </a:pPr>
                      <a:r>
                        <a:rPr lang="ru-RU" sz="1400" dirty="0"/>
                        <a:t>МУ" Архитектуры, строительства и капитального ремонта" </a:t>
                      </a:r>
                      <a:endParaRPr lang="ru-RU" sz="1400" dirty="0">
                        <a:latin typeface="Times New Roman"/>
                        <a:ea typeface="Times New Roman"/>
                        <a:cs typeface="Times New Roman"/>
                      </a:endParaRPr>
                    </a:p>
                  </a:txBody>
                  <a:tcPr marL="68580" marR="68580" marT="0" marB="0" anchor="b"/>
                </a:tc>
                <a:tc>
                  <a:txBody>
                    <a:bodyPr/>
                    <a:lstStyle/>
                    <a:p>
                      <a:pPr algn="r">
                        <a:spcAft>
                          <a:spcPts val="0"/>
                        </a:spcAft>
                      </a:pPr>
                      <a:r>
                        <a:rPr lang="ru-RU" sz="1400"/>
                        <a:t>175,00</a:t>
                      </a:r>
                      <a:endParaRPr lang="ru-RU" sz="1400">
                        <a:latin typeface="Times New Roman"/>
                        <a:ea typeface="Times New Roman"/>
                        <a:cs typeface="Times New Roman"/>
                      </a:endParaRPr>
                    </a:p>
                  </a:txBody>
                  <a:tcPr marL="68580" marR="68580" marT="0" marB="0" anchor="b"/>
                </a:tc>
                <a:tc>
                  <a:txBody>
                    <a:bodyPr/>
                    <a:lstStyle/>
                    <a:p>
                      <a:pPr algn="r">
                        <a:spcAft>
                          <a:spcPts val="0"/>
                        </a:spcAft>
                      </a:pPr>
                      <a:r>
                        <a:rPr lang="ru-RU" sz="1400" dirty="0" smtClean="0"/>
                        <a:t>147,650</a:t>
                      </a:r>
                      <a:endParaRPr lang="ru-RU" sz="1400" dirty="0">
                        <a:latin typeface="Times New Roman"/>
                        <a:ea typeface="Times New Roman"/>
                        <a:cs typeface="Times New Roman"/>
                      </a:endParaRPr>
                    </a:p>
                  </a:txBody>
                  <a:tcPr marL="68580" marR="68580" marT="0" marB="0" anchor="b"/>
                </a:tc>
                <a:tc>
                  <a:txBody>
                    <a:bodyPr/>
                    <a:lstStyle/>
                    <a:p>
                      <a:pPr algn="r">
                        <a:spcAft>
                          <a:spcPts val="0"/>
                        </a:spcAft>
                      </a:pPr>
                      <a:r>
                        <a:rPr lang="ru-RU" sz="1400" dirty="0" smtClean="0"/>
                        <a:t>84,4</a:t>
                      </a:r>
                      <a:endParaRPr lang="ru-RU" sz="1400" dirty="0">
                        <a:latin typeface="Times New Roman"/>
                        <a:ea typeface="Times New Roman"/>
                        <a:cs typeface="Times New Roman"/>
                      </a:endParaRPr>
                    </a:p>
                  </a:txBody>
                  <a:tcPr marL="68580" marR="68580" marT="0" marB="0" anchor="b"/>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785794"/>
            <a:ext cx="8229600" cy="142876"/>
          </a:xfrm>
        </p:spPr>
        <p:txBody>
          <a:bodyPr>
            <a:normAutofit fontScale="90000"/>
          </a:bodyPr>
          <a:lstStyle/>
          <a:p>
            <a:r>
              <a:rPr lang="ru-RU" sz="1800" b="1" dirty="0" smtClean="0">
                <a:solidFill>
                  <a:srgbClr val="002060"/>
                </a:solidFill>
                <a:latin typeface="Times New Roman" pitchFamily="18" charset="0"/>
                <a:cs typeface="Times New Roman" pitchFamily="18" charset="0"/>
              </a:rPr>
              <a:t>Отчет об использовании средств резервного фонда за 2017 год</a:t>
            </a:r>
            <a:r>
              <a:rPr lang="ru-RU" dirty="0" smtClean="0">
                <a:solidFill>
                  <a:srgbClr val="002060"/>
                </a:solidFill>
              </a:rPr>
              <a:t/>
            </a:r>
            <a:br>
              <a:rPr lang="ru-RU" dirty="0" smtClean="0">
                <a:solidFill>
                  <a:srgbClr val="002060"/>
                </a:solidFill>
              </a:rPr>
            </a:br>
            <a:endParaRPr lang="ru-RU" dirty="0">
              <a:solidFill>
                <a:srgbClr val="002060"/>
              </a:solidFill>
            </a:endParaRPr>
          </a:p>
        </p:txBody>
      </p:sp>
      <p:graphicFrame>
        <p:nvGraphicFramePr>
          <p:cNvPr id="4" name="Содержимое 3"/>
          <p:cNvGraphicFramePr>
            <a:graphicFrameLocks noGrp="1"/>
          </p:cNvGraphicFramePr>
          <p:nvPr>
            <p:ph sz="quarter" idx="1"/>
            <p:extLst>
              <p:ext uri="{D42A27DB-BD31-4B8C-83A1-F6EECF244321}">
                <p14:modId xmlns:p14="http://schemas.microsoft.com/office/powerpoint/2010/main" val="2402871936"/>
              </p:ext>
            </p:extLst>
          </p:nvPr>
        </p:nvGraphicFramePr>
        <p:xfrm>
          <a:off x="323528" y="548680"/>
          <a:ext cx="8352928" cy="5261570"/>
        </p:xfrm>
        <a:graphic>
          <a:graphicData uri="http://schemas.openxmlformats.org/drawingml/2006/table">
            <a:tbl>
              <a:tblPr firstRow="1" bandRow="1">
                <a:tableStyleId>{00A15C55-8517-42AA-B614-E9B94910E393}</a:tableStyleId>
              </a:tblPr>
              <a:tblGrid>
                <a:gridCol w="366357"/>
                <a:gridCol w="5788432"/>
                <a:gridCol w="1025798"/>
                <a:gridCol w="1172341"/>
              </a:tblGrid>
              <a:tr h="330569">
                <a:tc>
                  <a:txBody>
                    <a:bodyPr/>
                    <a:lstStyle/>
                    <a:p>
                      <a:pPr algn="ctr">
                        <a:lnSpc>
                          <a:spcPct val="115000"/>
                        </a:lnSpc>
                        <a:spcAft>
                          <a:spcPts val="0"/>
                        </a:spcAft>
                      </a:pPr>
                      <a:r>
                        <a:rPr lang="ru-RU" sz="1000" dirty="0">
                          <a:solidFill>
                            <a:schemeClr val="tx1"/>
                          </a:solidFill>
                        </a:rPr>
                        <a:t>№ </a:t>
                      </a:r>
                      <a:endParaRPr lang="ru-RU" sz="1200" dirty="0">
                        <a:solidFill>
                          <a:schemeClr val="tx1"/>
                        </a:solidFill>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ru-RU" sz="1000" dirty="0">
                          <a:solidFill>
                            <a:schemeClr val="tx1"/>
                          </a:solidFill>
                        </a:rPr>
                        <a:t>Наименование расходов</a:t>
                      </a:r>
                      <a:endParaRPr lang="ru-RU" sz="1200" dirty="0">
                        <a:solidFill>
                          <a:schemeClr val="tx1"/>
                        </a:solidFill>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ru-RU" sz="1000" dirty="0">
                          <a:solidFill>
                            <a:schemeClr val="tx1"/>
                          </a:solidFill>
                        </a:rPr>
                        <a:t>Выделено,  </a:t>
                      </a:r>
                      <a:r>
                        <a:rPr lang="ru-RU" sz="1000" dirty="0" smtClean="0">
                          <a:solidFill>
                            <a:schemeClr val="tx1"/>
                          </a:solidFill>
                        </a:rPr>
                        <a:t>руб.</a:t>
                      </a:r>
                      <a:endParaRPr lang="ru-RU" sz="1200" dirty="0">
                        <a:solidFill>
                          <a:schemeClr val="tx1"/>
                        </a:solidFill>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ru-RU" sz="1000" dirty="0">
                          <a:solidFill>
                            <a:schemeClr val="tx1"/>
                          </a:solidFill>
                        </a:rPr>
                        <a:t>Использовано, руб.</a:t>
                      </a:r>
                      <a:endParaRPr lang="ru-RU" sz="1200" dirty="0">
                        <a:solidFill>
                          <a:schemeClr val="tx1"/>
                        </a:solidFill>
                        <a:latin typeface="Times New Roman"/>
                        <a:ea typeface="Times New Roman"/>
                        <a:cs typeface="Times New Roman"/>
                      </a:endParaRPr>
                    </a:p>
                  </a:txBody>
                  <a:tcPr marL="68580" marR="68580" marT="0" marB="0" anchor="ctr"/>
                </a:tc>
              </a:tr>
              <a:tr h="396683">
                <a:tc>
                  <a:txBody>
                    <a:bodyPr/>
                    <a:lstStyle/>
                    <a:p>
                      <a:pPr algn="ctr">
                        <a:lnSpc>
                          <a:spcPct val="115000"/>
                        </a:lnSpc>
                        <a:spcAft>
                          <a:spcPts val="0"/>
                        </a:spcAft>
                      </a:pPr>
                      <a:r>
                        <a:rPr lang="ru-RU" sz="1000" dirty="0"/>
                        <a:t>1.</a:t>
                      </a:r>
                      <a:endParaRPr lang="ru-RU" sz="1200" dirty="0">
                        <a:latin typeface="Times New Roman"/>
                        <a:ea typeface="Times New Roman"/>
                        <a:cs typeface="Times New Roman"/>
                      </a:endParaRPr>
                    </a:p>
                  </a:txBody>
                  <a:tcPr marL="68580" marR="68580" marT="0" marB="0" anchor="ctr"/>
                </a:tc>
                <a:tc>
                  <a:txBody>
                    <a:bodyPr/>
                    <a:lstStyle/>
                    <a:p>
                      <a:pPr>
                        <a:lnSpc>
                          <a:spcPct val="115000"/>
                        </a:lnSpc>
                        <a:spcAft>
                          <a:spcPts val="0"/>
                        </a:spcAft>
                      </a:pPr>
                      <a:r>
                        <a:rPr lang="ru-RU" sz="1200" dirty="0" smtClean="0">
                          <a:latin typeface="Times New Roman"/>
                          <a:ea typeface="Times New Roman"/>
                          <a:cs typeface="Times New Roman"/>
                        </a:rPr>
                        <a:t>Оплата адм. штрафа по </a:t>
                      </a:r>
                      <a:r>
                        <a:rPr lang="ru-RU" sz="1200" dirty="0" err="1" smtClean="0">
                          <a:latin typeface="Times New Roman"/>
                          <a:ea typeface="Times New Roman"/>
                          <a:cs typeface="Times New Roman"/>
                        </a:rPr>
                        <a:t>реш</a:t>
                      </a:r>
                      <a:r>
                        <a:rPr lang="ru-RU" sz="1200" dirty="0" smtClean="0">
                          <a:latin typeface="Times New Roman"/>
                          <a:ea typeface="Times New Roman"/>
                          <a:cs typeface="Times New Roman"/>
                        </a:rPr>
                        <a:t>. Арбитражного суда ТО от 01.02.2017 дело №А67-9515/2016</a:t>
                      </a:r>
                      <a:endParaRPr lang="ru-RU" sz="1200" dirty="0">
                        <a:latin typeface="Times New Roman"/>
                        <a:ea typeface="Times New Roman"/>
                        <a:cs typeface="Times New Roman"/>
                      </a:endParaRPr>
                    </a:p>
                  </a:txBody>
                  <a:tcPr marL="68580" marR="68580" marT="0" marB="0" anchor="ctr"/>
                </a:tc>
                <a:tc>
                  <a:txBody>
                    <a:bodyPr/>
                    <a:lstStyle/>
                    <a:p>
                      <a:pPr algn="r">
                        <a:lnSpc>
                          <a:spcPct val="115000"/>
                        </a:lnSpc>
                        <a:spcAft>
                          <a:spcPts val="0"/>
                        </a:spcAft>
                      </a:pPr>
                      <a:r>
                        <a:rPr lang="ru-RU" sz="1200" dirty="0" smtClean="0">
                          <a:latin typeface="Times New Roman"/>
                          <a:ea typeface="Times New Roman"/>
                          <a:cs typeface="Times New Roman"/>
                        </a:rPr>
                        <a:t>50,000</a:t>
                      </a:r>
                      <a:endParaRPr lang="ru-RU" sz="1200" dirty="0">
                        <a:latin typeface="Times New Roman"/>
                        <a:ea typeface="Times New Roman"/>
                        <a:cs typeface="Times New Roman"/>
                      </a:endParaRPr>
                    </a:p>
                  </a:txBody>
                  <a:tcPr marL="68580" marR="68580" marT="0" marB="0" anchor="ctr"/>
                </a:tc>
                <a:tc>
                  <a:txBody>
                    <a:bodyPr/>
                    <a:lstStyle/>
                    <a:p>
                      <a:pPr algn="r">
                        <a:lnSpc>
                          <a:spcPct val="115000"/>
                        </a:lnSpc>
                        <a:spcAft>
                          <a:spcPts val="0"/>
                        </a:spcAft>
                      </a:pPr>
                      <a:r>
                        <a:rPr lang="ru-RU" sz="1200" dirty="0" smtClean="0">
                          <a:latin typeface="Times New Roman"/>
                          <a:ea typeface="Times New Roman"/>
                          <a:cs typeface="Times New Roman"/>
                        </a:rPr>
                        <a:t>50,000</a:t>
                      </a:r>
                      <a:endParaRPr lang="ru-RU" sz="1200" dirty="0">
                        <a:latin typeface="Times New Roman"/>
                        <a:ea typeface="Times New Roman"/>
                        <a:cs typeface="Times New Roman"/>
                      </a:endParaRPr>
                    </a:p>
                  </a:txBody>
                  <a:tcPr marL="68580" marR="68580" marT="0" marB="0" anchor="ctr"/>
                </a:tc>
              </a:tr>
              <a:tr h="396683">
                <a:tc>
                  <a:txBody>
                    <a:bodyPr/>
                    <a:lstStyle/>
                    <a:p>
                      <a:pPr algn="ctr">
                        <a:lnSpc>
                          <a:spcPct val="115000"/>
                        </a:lnSpc>
                        <a:spcAft>
                          <a:spcPts val="0"/>
                        </a:spcAft>
                      </a:pPr>
                      <a:r>
                        <a:rPr lang="ru-RU" sz="1000" dirty="0"/>
                        <a:t>2.</a:t>
                      </a:r>
                      <a:endParaRPr lang="ru-RU" sz="1200" dirty="0">
                        <a:latin typeface="Times New Roman"/>
                        <a:ea typeface="Times New Roman"/>
                        <a:cs typeface="Times New Roman"/>
                      </a:endParaRPr>
                    </a:p>
                  </a:txBody>
                  <a:tcPr marL="68580" marR="68580" marT="0" marB="0" anchor="ctr"/>
                </a:tc>
                <a:tc>
                  <a:txBody>
                    <a:bodyPr/>
                    <a:lstStyle/>
                    <a:p>
                      <a:pPr>
                        <a:lnSpc>
                          <a:spcPct val="115000"/>
                        </a:lnSpc>
                        <a:spcAft>
                          <a:spcPts val="0"/>
                        </a:spcAft>
                      </a:pPr>
                      <a:r>
                        <a:rPr lang="ru-RU" sz="1200" dirty="0" smtClean="0">
                          <a:latin typeface="Times New Roman"/>
                          <a:ea typeface="Times New Roman"/>
                          <a:cs typeface="Times New Roman"/>
                        </a:rPr>
                        <a:t>Оплата работ по ремонту фундамента дома №6 по улице Советской в с. Александровское Александровского района Томской области</a:t>
                      </a:r>
                      <a:endParaRPr lang="ru-RU" sz="1200" dirty="0">
                        <a:latin typeface="Times New Roman"/>
                        <a:ea typeface="Times New Roman"/>
                        <a:cs typeface="Times New Roman"/>
                      </a:endParaRPr>
                    </a:p>
                  </a:txBody>
                  <a:tcPr marL="68580" marR="68580" marT="0" marB="0" anchor="ctr"/>
                </a:tc>
                <a:tc>
                  <a:txBody>
                    <a:bodyPr/>
                    <a:lstStyle/>
                    <a:p>
                      <a:pPr algn="r">
                        <a:lnSpc>
                          <a:spcPct val="115000"/>
                        </a:lnSpc>
                        <a:spcAft>
                          <a:spcPts val="0"/>
                        </a:spcAft>
                      </a:pPr>
                      <a:r>
                        <a:rPr lang="ru-RU" sz="1200" dirty="0" smtClean="0">
                          <a:latin typeface="Times New Roman"/>
                          <a:ea typeface="Times New Roman"/>
                          <a:cs typeface="Times New Roman"/>
                        </a:rPr>
                        <a:t>239,628</a:t>
                      </a:r>
                      <a:endParaRPr lang="ru-RU" sz="1200" dirty="0">
                        <a:latin typeface="Times New Roman"/>
                        <a:ea typeface="Times New Roman"/>
                        <a:cs typeface="Times New Roman"/>
                      </a:endParaRPr>
                    </a:p>
                  </a:txBody>
                  <a:tcPr marL="68580" marR="68580" marT="0" marB="0" anchor="ctr"/>
                </a:tc>
                <a:tc>
                  <a:txBody>
                    <a:bodyPr/>
                    <a:lstStyle/>
                    <a:p>
                      <a:pPr algn="r">
                        <a:lnSpc>
                          <a:spcPct val="115000"/>
                        </a:lnSpc>
                        <a:spcAft>
                          <a:spcPts val="0"/>
                        </a:spcAft>
                      </a:pPr>
                      <a:r>
                        <a:rPr lang="ru-RU" sz="1200" dirty="0" smtClean="0">
                          <a:latin typeface="Times New Roman"/>
                          <a:ea typeface="Times New Roman"/>
                          <a:cs typeface="Times New Roman"/>
                        </a:rPr>
                        <a:t>239,628</a:t>
                      </a:r>
                      <a:endParaRPr lang="ru-RU" sz="1200" dirty="0">
                        <a:latin typeface="Times New Roman"/>
                        <a:ea typeface="Times New Roman"/>
                        <a:cs typeface="Times New Roman"/>
                      </a:endParaRPr>
                    </a:p>
                  </a:txBody>
                  <a:tcPr marL="68580" marR="68580" marT="0" marB="0" anchor="ctr"/>
                </a:tc>
              </a:tr>
              <a:tr h="396683">
                <a:tc>
                  <a:txBody>
                    <a:bodyPr/>
                    <a:lstStyle/>
                    <a:p>
                      <a:pPr algn="ctr">
                        <a:lnSpc>
                          <a:spcPct val="115000"/>
                        </a:lnSpc>
                        <a:spcAft>
                          <a:spcPts val="0"/>
                        </a:spcAft>
                      </a:pPr>
                      <a:r>
                        <a:rPr lang="ru-RU" sz="1000" dirty="0"/>
                        <a:t>3.</a:t>
                      </a:r>
                      <a:endParaRPr lang="ru-RU" sz="1200" dirty="0">
                        <a:latin typeface="Times New Roman"/>
                        <a:ea typeface="Times New Roman"/>
                        <a:cs typeface="Times New Roman"/>
                      </a:endParaRPr>
                    </a:p>
                  </a:txBody>
                  <a:tcPr marL="68580" marR="68580" marT="0" marB="0" anchor="ctr"/>
                </a:tc>
                <a:tc>
                  <a:txBody>
                    <a:bodyPr/>
                    <a:lstStyle/>
                    <a:p>
                      <a:pPr>
                        <a:lnSpc>
                          <a:spcPct val="115000"/>
                        </a:lnSpc>
                        <a:spcAft>
                          <a:spcPts val="0"/>
                        </a:spcAft>
                      </a:pPr>
                      <a:r>
                        <a:rPr lang="ru-RU" sz="1200" dirty="0" smtClean="0">
                          <a:latin typeface="Times New Roman"/>
                          <a:ea typeface="Times New Roman"/>
                          <a:cs typeface="Times New Roman"/>
                        </a:rPr>
                        <a:t>Оплата работ по проверке достоверности определения сметной стоимости объектов капитального строительства</a:t>
                      </a:r>
                      <a:endParaRPr lang="ru-RU" sz="1200" dirty="0">
                        <a:latin typeface="Times New Roman"/>
                        <a:ea typeface="Times New Roman"/>
                        <a:cs typeface="Times New Roman"/>
                      </a:endParaRPr>
                    </a:p>
                  </a:txBody>
                  <a:tcPr marL="68580" marR="68580" marT="0" marB="0" anchor="ctr"/>
                </a:tc>
                <a:tc>
                  <a:txBody>
                    <a:bodyPr/>
                    <a:lstStyle/>
                    <a:p>
                      <a:pPr algn="r">
                        <a:lnSpc>
                          <a:spcPct val="115000"/>
                        </a:lnSpc>
                        <a:spcAft>
                          <a:spcPts val="0"/>
                        </a:spcAft>
                      </a:pPr>
                      <a:r>
                        <a:rPr lang="ru-RU" sz="1200" dirty="0" smtClean="0">
                          <a:latin typeface="Times New Roman"/>
                          <a:ea typeface="Times New Roman"/>
                          <a:cs typeface="Times New Roman"/>
                        </a:rPr>
                        <a:t>15,489</a:t>
                      </a:r>
                      <a:endParaRPr lang="ru-RU" sz="1200" dirty="0">
                        <a:latin typeface="Times New Roman"/>
                        <a:ea typeface="Times New Roman"/>
                        <a:cs typeface="Times New Roman"/>
                      </a:endParaRPr>
                    </a:p>
                  </a:txBody>
                  <a:tcPr marL="68580" marR="68580" marT="0" marB="0" anchor="ctr"/>
                </a:tc>
                <a:tc>
                  <a:txBody>
                    <a:bodyPr/>
                    <a:lstStyle/>
                    <a:p>
                      <a:pPr algn="r">
                        <a:lnSpc>
                          <a:spcPct val="115000"/>
                        </a:lnSpc>
                        <a:spcAft>
                          <a:spcPts val="0"/>
                        </a:spcAft>
                      </a:pPr>
                      <a:r>
                        <a:rPr lang="ru-RU" sz="1200" dirty="0" smtClean="0">
                          <a:latin typeface="Times New Roman"/>
                          <a:ea typeface="Times New Roman"/>
                          <a:cs typeface="Times New Roman"/>
                        </a:rPr>
                        <a:t>15,489</a:t>
                      </a:r>
                      <a:endParaRPr lang="ru-RU" sz="1200" dirty="0">
                        <a:latin typeface="Times New Roman"/>
                        <a:ea typeface="Times New Roman"/>
                        <a:cs typeface="Times New Roman"/>
                      </a:endParaRPr>
                    </a:p>
                  </a:txBody>
                  <a:tcPr marL="68580" marR="68580" marT="0" marB="0" anchor="ctr"/>
                </a:tc>
              </a:tr>
              <a:tr h="218051">
                <a:tc>
                  <a:txBody>
                    <a:bodyPr/>
                    <a:lstStyle/>
                    <a:p>
                      <a:pPr algn="ctr">
                        <a:lnSpc>
                          <a:spcPct val="115000"/>
                        </a:lnSpc>
                        <a:spcAft>
                          <a:spcPts val="0"/>
                        </a:spcAft>
                      </a:pPr>
                      <a:r>
                        <a:rPr lang="ru-RU" sz="1000" dirty="0"/>
                        <a:t>4.</a:t>
                      </a:r>
                      <a:endParaRPr lang="ru-RU" sz="1200" dirty="0">
                        <a:latin typeface="Times New Roman"/>
                        <a:ea typeface="Times New Roman"/>
                        <a:cs typeface="Times New Roman"/>
                      </a:endParaRPr>
                    </a:p>
                  </a:txBody>
                  <a:tcPr marL="68580" marR="68580" marT="0" marB="0" anchor="ctr"/>
                </a:tc>
                <a:tc>
                  <a:txBody>
                    <a:bodyPr/>
                    <a:lstStyle/>
                    <a:p>
                      <a:pPr>
                        <a:lnSpc>
                          <a:spcPct val="115000"/>
                        </a:lnSpc>
                        <a:spcAft>
                          <a:spcPts val="0"/>
                        </a:spcAft>
                      </a:pPr>
                      <a:r>
                        <a:rPr lang="ru-RU" sz="1200" dirty="0" smtClean="0">
                          <a:latin typeface="Times New Roman"/>
                          <a:ea typeface="Times New Roman"/>
                          <a:cs typeface="Times New Roman"/>
                        </a:rPr>
                        <a:t>Оплата работ по резке и выпиливанию снежных фигур для снежного городка</a:t>
                      </a:r>
                      <a:endParaRPr lang="ru-RU" sz="1200" dirty="0">
                        <a:latin typeface="Times New Roman"/>
                        <a:ea typeface="Times New Roman"/>
                        <a:cs typeface="Times New Roman"/>
                      </a:endParaRPr>
                    </a:p>
                  </a:txBody>
                  <a:tcPr marL="68580" marR="68580" marT="0" marB="0" anchor="ctr"/>
                </a:tc>
                <a:tc>
                  <a:txBody>
                    <a:bodyPr/>
                    <a:lstStyle/>
                    <a:p>
                      <a:pPr algn="r">
                        <a:lnSpc>
                          <a:spcPct val="115000"/>
                        </a:lnSpc>
                        <a:spcAft>
                          <a:spcPts val="0"/>
                        </a:spcAft>
                      </a:pPr>
                      <a:r>
                        <a:rPr lang="ru-RU" sz="1200" dirty="0" smtClean="0">
                          <a:latin typeface="Times New Roman"/>
                          <a:ea typeface="Times New Roman"/>
                          <a:cs typeface="Times New Roman"/>
                        </a:rPr>
                        <a:t>96,421</a:t>
                      </a:r>
                      <a:endParaRPr lang="ru-RU" sz="1200" dirty="0">
                        <a:latin typeface="Times New Roman"/>
                        <a:ea typeface="Times New Roman"/>
                        <a:cs typeface="Times New Roman"/>
                      </a:endParaRPr>
                    </a:p>
                  </a:txBody>
                  <a:tcPr marL="68580" marR="68580" marT="0" marB="0" anchor="ctr"/>
                </a:tc>
                <a:tc>
                  <a:txBody>
                    <a:bodyPr/>
                    <a:lstStyle/>
                    <a:p>
                      <a:pPr algn="r">
                        <a:spcAft>
                          <a:spcPts val="0"/>
                        </a:spcAft>
                      </a:pPr>
                      <a:r>
                        <a:rPr lang="ru-RU" sz="1200" dirty="0" smtClean="0">
                          <a:latin typeface="Times New Roman"/>
                          <a:ea typeface="Times New Roman"/>
                          <a:cs typeface="Times New Roman"/>
                        </a:rPr>
                        <a:t>96,421</a:t>
                      </a:r>
                      <a:endParaRPr lang="ru-RU" sz="1200" dirty="0">
                        <a:latin typeface="Times New Roman"/>
                        <a:ea typeface="Times New Roman"/>
                        <a:cs typeface="Times New Roman"/>
                      </a:endParaRPr>
                    </a:p>
                  </a:txBody>
                  <a:tcPr marL="68580" marR="68580" marT="0" marB="0" anchor="ctr"/>
                </a:tc>
              </a:tr>
              <a:tr h="595024">
                <a:tc>
                  <a:txBody>
                    <a:bodyPr/>
                    <a:lstStyle/>
                    <a:p>
                      <a:pPr algn="ctr">
                        <a:lnSpc>
                          <a:spcPct val="115000"/>
                        </a:lnSpc>
                        <a:spcAft>
                          <a:spcPts val="0"/>
                        </a:spcAft>
                      </a:pPr>
                      <a:r>
                        <a:rPr lang="ru-RU" sz="1000" dirty="0"/>
                        <a:t>5.</a:t>
                      </a:r>
                      <a:endParaRPr lang="ru-RU" sz="1200" dirty="0">
                        <a:latin typeface="Times New Roman"/>
                        <a:ea typeface="Times New Roman"/>
                        <a:cs typeface="Times New Roman"/>
                      </a:endParaRPr>
                    </a:p>
                  </a:txBody>
                  <a:tcPr marL="68580" marR="68580" marT="0" marB="0" anchor="ctr"/>
                </a:tc>
                <a:tc>
                  <a:txBody>
                    <a:bodyPr/>
                    <a:lstStyle/>
                    <a:p>
                      <a:pPr>
                        <a:lnSpc>
                          <a:spcPct val="115000"/>
                        </a:lnSpc>
                        <a:spcAft>
                          <a:spcPts val="0"/>
                        </a:spcAft>
                      </a:pPr>
                      <a:r>
                        <a:rPr lang="ru-RU" sz="1200" dirty="0" smtClean="0">
                          <a:latin typeface="Times New Roman"/>
                          <a:ea typeface="Times New Roman"/>
                          <a:cs typeface="Times New Roman"/>
                        </a:rPr>
                        <a:t>На приобретение ценного подарка для МУП «</a:t>
                      </a:r>
                      <a:r>
                        <a:rPr lang="ru-RU" sz="1200" dirty="0" err="1" smtClean="0">
                          <a:latin typeface="Times New Roman"/>
                          <a:ea typeface="Times New Roman"/>
                          <a:cs typeface="Times New Roman"/>
                        </a:rPr>
                        <a:t>Жилкомсервис</a:t>
                      </a:r>
                      <a:r>
                        <a:rPr lang="ru-RU" sz="1200" dirty="0" smtClean="0">
                          <a:latin typeface="Times New Roman"/>
                          <a:ea typeface="Times New Roman"/>
                          <a:cs typeface="Times New Roman"/>
                        </a:rPr>
                        <a:t>» в честь празднования «Дня работника бытового обслуживания населения и жилищно-коммунального хозяйства»</a:t>
                      </a:r>
                      <a:endParaRPr lang="ru-RU" sz="1200" dirty="0">
                        <a:latin typeface="Times New Roman"/>
                        <a:ea typeface="Times New Roman"/>
                        <a:cs typeface="Times New Roman"/>
                      </a:endParaRPr>
                    </a:p>
                  </a:txBody>
                  <a:tcPr marL="68580" marR="68580" marT="0" marB="0" anchor="ctr"/>
                </a:tc>
                <a:tc>
                  <a:txBody>
                    <a:bodyPr/>
                    <a:lstStyle/>
                    <a:p>
                      <a:pPr algn="r">
                        <a:lnSpc>
                          <a:spcPct val="115000"/>
                        </a:lnSpc>
                        <a:spcAft>
                          <a:spcPts val="0"/>
                        </a:spcAft>
                      </a:pPr>
                      <a:r>
                        <a:rPr lang="ru-RU" sz="1200" dirty="0" smtClean="0">
                          <a:latin typeface="Times New Roman"/>
                          <a:ea typeface="Times New Roman"/>
                          <a:cs typeface="Times New Roman"/>
                        </a:rPr>
                        <a:t>19,600</a:t>
                      </a:r>
                      <a:endParaRPr lang="ru-RU" sz="1200" dirty="0">
                        <a:latin typeface="Times New Roman"/>
                        <a:ea typeface="Times New Roman"/>
                        <a:cs typeface="Times New Roman"/>
                      </a:endParaRPr>
                    </a:p>
                  </a:txBody>
                  <a:tcPr marL="68580" marR="68580" marT="0" marB="0" anchor="ctr"/>
                </a:tc>
                <a:tc>
                  <a:txBody>
                    <a:bodyPr/>
                    <a:lstStyle/>
                    <a:p>
                      <a:pPr algn="r">
                        <a:spcAft>
                          <a:spcPts val="0"/>
                        </a:spcAft>
                      </a:pPr>
                      <a:r>
                        <a:rPr lang="ru-RU" sz="1200" dirty="0" smtClean="0">
                          <a:latin typeface="Times New Roman"/>
                          <a:ea typeface="Times New Roman"/>
                          <a:cs typeface="Times New Roman"/>
                        </a:rPr>
                        <a:t>19,600</a:t>
                      </a:r>
                      <a:endParaRPr lang="ru-RU" sz="1200" dirty="0">
                        <a:latin typeface="Times New Roman"/>
                        <a:ea typeface="Times New Roman"/>
                        <a:cs typeface="Times New Roman"/>
                      </a:endParaRPr>
                    </a:p>
                  </a:txBody>
                  <a:tcPr marL="68580" marR="68580" marT="0" marB="0" anchor="ctr"/>
                </a:tc>
              </a:tr>
              <a:tr h="396683">
                <a:tc>
                  <a:txBody>
                    <a:bodyPr/>
                    <a:lstStyle/>
                    <a:p>
                      <a:pPr algn="ctr">
                        <a:lnSpc>
                          <a:spcPct val="115000"/>
                        </a:lnSpc>
                        <a:spcAft>
                          <a:spcPts val="0"/>
                        </a:spcAft>
                      </a:pPr>
                      <a:r>
                        <a:rPr lang="ru-RU" sz="1000" dirty="0"/>
                        <a:t>6.</a:t>
                      </a:r>
                      <a:endParaRPr lang="ru-RU" sz="1200" dirty="0">
                        <a:latin typeface="Times New Roman"/>
                        <a:ea typeface="Times New Roman"/>
                        <a:cs typeface="Times New Roman"/>
                      </a:endParaRPr>
                    </a:p>
                  </a:txBody>
                  <a:tcPr marL="68580" marR="68580" marT="0" marB="0" anchor="ctr"/>
                </a:tc>
                <a:tc>
                  <a:txBody>
                    <a:bodyPr/>
                    <a:lstStyle/>
                    <a:p>
                      <a:pPr>
                        <a:lnSpc>
                          <a:spcPct val="115000"/>
                        </a:lnSpc>
                        <a:spcAft>
                          <a:spcPts val="0"/>
                        </a:spcAft>
                      </a:pPr>
                      <a:r>
                        <a:rPr lang="ru-RU" sz="1200" dirty="0" smtClean="0">
                          <a:latin typeface="Times New Roman"/>
                          <a:ea typeface="Times New Roman"/>
                          <a:cs typeface="Times New Roman"/>
                        </a:rPr>
                        <a:t>На выполнение работ по ремонту административного здания МУП «</a:t>
                      </a:r>
                      <a:r>
                        <a:rPr lang="ru-RU" sz="1200" dirty="0" err="1" smtClean="0">
                          <a:latin typeface="Times New Roman"/>
                          <a:ea typeface="Times New Roman"/>
                          <a:cs typeface="Times New Roman"/>
                        </a:rPr>
                        <a:t>Жилкомсервис</a:t>
                      </a:r>
                      <a:r>
                        <a:rPr lang="ru-RU" sz="1200" dirty="0" smtClean="0">
                          <a:latin typeface="Times New Roman"/>
                          <a:ea typeface="Times New Roman"/>
                          <a:cs typeface="Times New Roman"/>
                        </a:rPr>
                        <a:t>»</a:t>
                      </a:r>
                      <a:endParaRPr lang="ru-RU" sz="1200" dirty="0">
                        <a:latin typeface="Times New Roman"/>
                        <a:ea typeface="Times New Roman"/>
                        <a:cs typeface="Times New Roman"/>
                      </a:endParaRPr>
                    </a:p>
                  </a:txBody>
                  <a:tcPr marL="68580" marR="68580" marT="0" marB="0" anchor="ctr"/>
                </a:tc>
                <a:tc>
                  <a:txBody>
                    <a:bodyPr/>
                    <a:lstStyle/>
                    <a:p>
                      <a:pPr algn="r">
                        <a:lnSpc>
                          <a:spcPct val="115000"/>
                        </a:lnSpc>
                        <a:spcAft>
                          <a:spcPts val="0"/>
                        </a:spcAft>
                      </a:pPr>
                      <a:r>
                        <a:rPr lang="ru-RU" sz="1200" dirty="0" smtClean="0">
                          <a:latin typeface="Times New Roman"/>
                          <a:ea typeface="Times New Roman"/>
                          <a:cs typeface="Times New Roman"/>
                        </a:rPr>
                        <a:t>30,000</a:t>
                      </a:r>
                      <a:endParaRPr lang="ru-RU" sz="1200" dirty="0">
                        <a:latin typeface="Times New Roman"/>
                        <a:ea typeface="Times New Roman"/>
                        <a:cs typeface="Times New Roman"/>
                      </a:endParaRPr>
                    </a:p>
                  </a:txBody>
                  <a:tcPr marL="68580" marR="68580" marT="0" marB="0" anchor="ctr"/>
                </a:tc>
                <a:tc>
                  <a:txBody>
                    <a:bodyPr/>
                    <a:lstStyle/>
                    <a:p>
                      <a:pPr algn="r">
                        <a:lnSpc>
                          <a:spcPct val="115000"/>
                        </a:lnSpc>
                        <a:spcAft>
                          <a:spcPts val="0"/>
                        </a:spcAft>
                      </a:pPr>
                      <a:r>
                        <a:rPr lang="ru-RU" sz="1200" dirty="0" smtClean="0">
                          <a:latin typeface="Times New Roman"/>
                          <a:ea typeface="Times New Roman"/>
                          <a:cs typeface="Times New Roman"/>
                        </a:rPr>
                        <a:t>30,000</a:t>
                      </a:r>
                      <a:endParaRPr lang="ru-RU" sz="1200" dirty="0">
                        <a:latin typeface="Times New Roman"/>
                        <a:ea typeface="Times New Roman"/>
                        <a:cs typeface="Times New Roman"/>
                      </a:endParaRPr>
                    </a:p>
                  </a:txBody>
                  <a:tcPr marL="68580" marR="68580" marT="0" marB="0" anchor="ctr"/>
                </a:tc>
              </a:tr>
              <a:tr h="396683">
                <a:tc>
                  <a:txBody>
                    <a:bodyPr/>
                    <a:lstStyle/>
                    <a:p>
                      <a:pPr algn="ctr">
                        <a:lnSpc>
                          <a:spcPct val="115000"/>
                        </a:lnSpc>
                        <a:spcAft>
                          <a:spcPts val="0"/>
                        </a:spcAft>
                      </a:pPr>
                      <a:r>
                        <a:rPr lang="ru-RU" sz="1000" dirty="0"/>
                        <a:t>7</a:t>
                      </a:r>
                      <a:endParaRPr lang="ru-RU" sz="1200" dirty="0">
                        <a:latin typeface="Times New Roman"/>
                        <a:ea typeface="Times New Roman"/>
                        <a:cs typeface="Times New Roman"/>
                      </a:endParaRPr>
                    </a:p>
                  </a:txBody>
                  <a:tcPr marL="68580" marR="68580" marT="0" marB="0" anchor="ctr"/>
                </a:tc>
                <a:tc>
                  <a:txBody>
                    <a:bodyPr/>
                    <a:lstStyle/>
                    <a:p>
                      <a:pPr>
                        <a:lnSpc>
                          <a:spcPct val="115000"/>
                        </a:lnSpc>
                        <a:spcAft>
                          <a:spcPts val="0"/>
                        </a:spcAft>
                      </a:pPr>
                      <a:r>
                        <a:rPr lang="ru-RU" sz="1200" dirty="0" smtClean="0">
                          <a:latin typeface="Times New Roman"/>
                          <a:ea typeface="Times New Roman"/>
                          <a:cs typeface="Times New Roman"/>
                        </a:rPr>
                        <a:t>На оплату за услуги по проверке достоверности определения сметной стоимости «Благоустройство дворовой территории в микрорайоне Казахстан»</a:t>
                      </a:r>
                      <a:endParaRPr lang="ru-RU" sz="1200" dirty="0">
                        <a:latin typeface="Times New Roman"/>
                        <a:ea typeface="Times New Roman"/>
                        <a:cs typeface="Times New Roman"/>
                      </a:endParaRPr>
                    </a:p>
                  </a:txBody>
                  <a:tcPr marL="68580" marR="68580" marT="0" marB="0" anchor="ctr"/>
                </a:tc>
                <a:tc>
                  <a:txBody>
                    <a:bodyPr/>
                    <a:lstStyle/>
                    <a:p>
                      <a:pPr algn="r">
                        <a:lnSpc>
                          <a:spcPct val="115000"/>
                        </a:lnSpc>
                        <a:spcAft>
                          <a:spcPts val="0"/>
                        </a:spcAft>
                      </a:pPr>
                      <a:r>
                        <a:rPr lang="ru-RU" sz="1200" dirty="0" smtClean="0">
                          <a:latin typeface="Times New Roman"/>
                          <a:ea typeface="Times New Roman"/>
                          <a:cs typeface="Times New Roman"/>
                        </a:rPr>
                        <a:t>4,013</a:t>
                      </a:r>
                      <a:endParaRPr lang="ru-RU" sz="1200" dirty="0">
                        <a:latin typeface="Times New Roman"/>
                        <a:ea typeface="Times New Roman"/>
                        <a:cs typeface="Times New Roman"/>
                      </a:endParaRPr>
                    </a:p>
                  </a:txBody>
                  <a:tcPr marL="68580" marR="68580" marT="0" marB="0" anchor="ctr"/>
                </a:tc>
                <a:tc>
                  <a:txBody>
                    <a:bodyPr/>
                    <a:lstStyle/>
                    <a:p>
                      <a:pPr algn="r">
                        <a:lnSpc>
                          <a:spcPct val="115000"/>
                        </a:lnSpc>
                        <a:spcAft>
                          <a:spcPts val="0"/>
                        </a:spcAft>
                      </a:pPr>
                      <a:r>
                        <a:rPr lang="ru-RU" sz="1200" dirty="0" smtClean="0">
                          <a:latin typeface="Times New Roman"/>
                          <a:ea typeface="Times New Roman"/>
                          <a:cs typeface="Times New Roman"/>
                        </a:rPr>
                        <a:t>4,013</a:t>
                      </a:r>
                      <a:endParaRPr lang="ru-RU" sz="1200" dirty="0">
                        <a:latin typeface="Times New Roman"/>
                        <a:ea typeface="Times New Roman"/>
                        <a:cs typeface="Times New Roman"/>
                      </a:endParaRPr>
                    </a:p>
                  </a:txBody>
                  <a:tcPr marL="68580" marR="68580" marT="0" marB="0" anchor="ctr"/>
                </a:tc>
              </a:tr>
              <a:tr h="595024">
                <a:tc>
                  <a:txBody>
                    <a:bodyPr/>
                    <a:lstStyle/>
                    <a:p>
                      <a:pPr algn="ctr">
                        <a:lnSpc>
                          <a:spcPct val="115000"/>
                        </a:lnSpc>
                        <a:spcAft>
                          <a:spcPts val="0"/>
                        </a:spcAft>
                      </a:pPr>
                      <a:r>
                        <a:rPr lang="ru-RU" sz="1000" dirty="0"/>
                        <a:t>8.</a:t>
                      </a:r>
                      <a:endParaRPr lang="ru-RU" sz="1200" dirty="0">
                        <a:latin typeface="Times New Roman"/>
                        <a:ea typeface="Times New Roman"/>
                        <a:cs typeface="Times New Roman"/>
                      </a:endParaRPr>
                    </a:p>
                  </a:txBody>
                  <a:tcPr marL="68580" marR="68580" marT="0" marB="0" anchor="ctr"/>
                </a:tc>
                <a:tc>
                  <a:txBody>
                    <a:bodyPr/>
                    <a:lstStyle/>
                    <a:p>
                      <a:pPr>
                        <a:lnSpc>
                          <a:spcPct val="115000"/>
                        </a:lnSpc>
                        <a:spcAft>
                          <a:spcPts val="0"/>
                        </a:spcAft>
                      </a:pPr>
                      <a:r>
                        <a:rPr lang="ru-RU" sz="1200" dirty="0" smtClean="0">
                          <a:latin typeface="Times New Roman"/>
                          <a:ea typeface="Times New Roman"/>
                          <a:cs typeface="Times New Roman"/>
                        </a:rPr>
                        <a:t>На оплату за услуги по проверке достоверности определения сметной стоимости «Замена ограждения территории речного порта протяженностью 101 метр по ул. Партизанской»</a:t>
                      </a:r>
                      <a:endParaRPr lang="ru-RU" sz="1200" dirty="0">
                        <a:latin typeface="Times New Roman"/>
                        <a:ea typeface="Times New Roman"/>
                        <a:cs typeface="Times New Roman"/>
                      </a:endParaRPr>
                    </a:p>
                  </a:txBody>
                  <a:tcPr marL="68580" marR="68580" marT="0" marB="0" anchor="ctr"/>
                </a:tc>
                <a:tc>
                  <a:txBody>
                    <a:bodyPr/>
                    <a:lstStyle/>
                    <a:p>
                      <a:pPr algn="r">
                        <a:lnSpc>
                          <a:spcPct val="115000"/>
                        </a:lnSpc>
                        <a:spcAft>
                          <a:spcPts val="0"/>
                        </a:spcAft>
                      </a:pPr>
                      <a:r>
                        <a:rPr lang="ru-RU" sz="1200" dirty="0" smtClean="0">
                          <a:latin typeface="Times New Roman"/>
                          <a:ea typeface="Times New Roman"/>
                          <a:cs typeface="Times New Roman"/>
                        </a:rPr>
                        <a:t>2,520</a:t>
                      </a:r>
                      <a:endParaRPr lang="ru-RU" sz="1200" dirty="0">
                        <a:latin typeface="Times New Roman"/>
                        <a:ea typeface="Times New Roman"/>
                        <a:cs typeface="Times New Roman"/>
                      </a:endParaRPr>
                    </a:p>
                  </a:txBody>
                  <a:tcPr marL="68580" marR="68580" marT="0" marB="0" anchor="ctr"/>
                </a:tc>
                <a:tc>
                  <a:txBody>
                    <a:bodyPr/>
                    <a:lstStyle/>
                    <a:p>
                      <a:pPr algn="r">
                        <a:lnSpc>
                          <a:spcPct val="115000"/>
                        </a:lnSpc>
                        <a:spcAft>
                          <a:spcPts val="0"/>
                        </a:spcAft>
                      </a:pPr>
                      <a:r>
                        <a:rPr lang="ru-RU" sz="1200" dirty="0" smtClean="0">
                          <a:latin typeface="Times New Roman"/>
                          <a:ea typeface="Times New Roman"/>
                          <a:cs typeface="Times New Roman"/>
                        </a:rPr>
                        <a:t>2,520</a:t>
                      </a:r>
                      <a:endParaRPr lang="ru-RU" sz="1200" dirty="0">
                        <a:latin typeface="Times New Roman"/>
                        <a:ea typeface="Times New Roman"/>
                        <a:cs typeface="Times New Roman"/>
                      </a:endParaRPr>
                    </a:p>
                  </a:txBody>
                  <a:tcPr marL="68580" marR="68580" marT="0" marB="0" anchor="ctr"/>
                </a:tc>
              </a:tr>
              <a:tr h="266976">
                <a:tc>
                  <a:txBody>
                    <a:bodyPr/>
                    <a:lstStyle/>
                    <a:p>
                      <a:pPr algn="ctr">
                        <a:lnSpc>
                          <a:spcPct val="115000"/>
                        </a:lnSpc>
                        <a:spcAft>
                          <a:spcPts val="0"/>
                        </a:spcAft>
                      </a:pPr>
                      <a:r>
                        <a:rPr lang="ru-RU" sz="1000" dirty="0"/>
                        <a:t>9.</a:t>
                      </a:r>
                      <a:endParaRPr lang="ru-RU" sz="1200" dirty="0">
                        <a:latin typeface="Times New Roman"/>
                        <a:ea typeface="Times New Roman"/>
                        <a:cs typeface="Times New Roman"/>
                      </a:endParaRPr>
                    </a:p>
                  </a:txBody>
                  <a:tcPr marL="68580" marR="68580" marT="0" marB="0" anchor="ctr"/>
                </a:tc>
                <a:tc>
                  <a:txBody>
                    <a:bodyPr/>
                    <a:lstStyle/>
                    <a:p>
                      <a:pPr>
                        <a:lnSpc>
                          <a:spcPct val="115000"/>
                        </a:lnSpc>
                        <a:spcAft>
                          <a:spcPts val="0"/>
                        </a:spcAft>
                      </a:pPr>
                      <a:r>
                        <a:rPr lang="ru-RU" sz="1200" dirty="0" smtClean="0">
                          <a:latin typeface="Times New Roman"/>
                          <a:ea typeface="Times New Roman"/>
                          <a:cs typeface="Times New Roman"/>
                        </a:rPr>
                        <a:t>Оплата теплосчетчика за </a:t>
                      </a:r>
                      <a:r>
                        <a:rPr lang="ru-RU" sz="1200" dirty="0" err="1" smtClean="0">
                          <a:latin typeface="Times New Roman"/>
                          <a:ea typeface="Times New Roman"/>
                          <a:cs typeface="Times New Roman"/>
                        </a:rPr>
                        <a:t>мун</a:t>
                      </a:r>
                      <a:r>
                        <a:rPr lang="ru-RU" sz="1200" dirty="0" smtClean="0">
                          <a:latin typeface="Times New Roman"/>
                          <a:ea typeface="Times New Roman"/>
                          <a:cs typeface="Times New Roman"/>
                        </a:rPr>
                        <a:t>. квартиры</a:t>
                      </a:r>
                      <a:endParaRPr lang="ru-RU" sz="1200" dirty="0">
                        <a:latin typeface="Times New Roman"/>
                        <a:ea typeface="Times New Roman"/>
                        <a:cs typeface="Times New Roman"/>
                      </a:endParaRPr>
                    </a:p>
                  </a:txBody>
                  <a:tcPr marL="68580" marR="68580" marT="0" marB="0" anchor="ctr"/>
                </a:tc>
                <a:tc>
                  <a:txBody>
                    <a:bodyPr/>
                    <a:lstStyle/>
                    <a:p>
                      <a:pPr algn="r">
                        <a:lnSpc>
                          <a:spcPct val="115000"/>
                        </a:lnSpc>
                        <a:spcAft>
                          <a:spcPts val="0"/>
                        </a:spcAft>
                      </a:pPr>
                      <a:r>
                        <a:rPr lang="ru-RU" sz="1200" dirty="0" smtClean="0">
                          <a:latin typeface="Times New Roman"/>
                          <a:ea typeface="Times New Roman"/>
                          <a:cs typeface="Times New Roman"/>
                        </a:rPr>
                        <a:t>5,879</a:t>
                      </a:r>
                      <a:endParaRPr lang="ru-RU" sz="1200" dirty="0">
                        <a:latin typeface="Times New Roman"/>
                        <a:ea typeface="Times New Roman"/>
                        <a:cs typeface="Times New Roman"/>
                      </a:endParaRPr>
                    </a:p>
                  </a:txBody>
                  <a:tcPr marL="68580" marR="68580" marT="0" marB="0" anchor="ctr"/>
                </a:tc>
                <a:tc>
                  <a:txBody>
                    <a:bodyPr/>
                    <a:lstStyle/>
                    <a:p>
                      <a:pPr algn="r">
                        <a:lnSpc>
                          <a:spcPct val="115000"/>
                        </a:lnSpc>
                        <a:spcAft>
                          <a:spcPts val="0"/>
                        </a:spcAft>
                      </a:pPr>
                      <a:r>
                        <a:rPr lang="ru-RU" sz="1200" dirty="0" smtClean="0">
                          <a:latin typeface="Times New Roman"/>
                          <a:ea typeface="Times New Roman"/>
                          <a:cs typeface="Times New Roman"/>
                        </a:rPr>
                        <a:t>5,879</a:t>
                      </a:r>
                      <a:endParaRPr lang="ru-RU" sz="1200" dirty="0">
                        <a:latin typeface="Times New Roman"/>
                        <a:ea typeface="Times New Roman"/>
                        <a:cs typeface="Times New Roman"/>
                      </a:endParaRPr>
                    </a:p>
                  </a:txBody>
                  <a:tcPr marL="68580" marR="68580" marT="0" marB="0" anchor="ctr"/>
                </a:tc>
              </a:tr>
              <a:tr h="396683">
                <a:tc>
                  <a:txBody>
                    <a:bodyPr/>
                    <a:lstStyle/>
                    <a:p>
                      <a:pPr algn="ctr">
                        <a:lnSpc>
                          <a:spcPct val="115000"/>
                        </a:lnSpc>
                        <a:spcAft>
                          <a:spcPts val="0"/>
                        </a:spcAft>
                      </a:pPr>
                      <a:r>
                        <a:rPr lang="ru-RU" sz="1000" dirty="0"/>
                        <a:t>10.</a:t>
                      </a:r>
                      <a:endParaRPr lang="ru-RU" sz="1200" dirty="0">
                        <a:latin typeface="Times New Roman"/>
                        <a:ea typeface="Times New Roman"/>
                        <a:cs typeface="Times New Roman"/>
                      </a:endParaRPr>
                    </a:p>
                  </a:txBody>
                  <a:tcPr marL="68580" marR="68580" marT="0" marB="0" anchor="ctr"/>
                </a:tc>
                <a:tc>
                  <a:txBody>
                    <a:bodyPr/>
                    <a:lstStyle/>
                    <a:p>
                      <a:pPr>
                        <a:lnSpc>
                          <a:spcPct val="115000"/>
                        </a:lnSpc>
                        <a:spcAft>
                          <a:spcPts val="0"/>
                        </a:spcAft>
                      </a:pPr>
                      <a:r>
                        <a:rPr lang="ru-RU" sz="1200" dirty="0" smtClean="0">
                          <a:latin typeface="Times New Roman"/>
                          <a:ea typeface="Times New Roman"/>
                          <a:cs typeface="Times New Roman"/>
                        </a:rPr>
                        <a:t>На оплату услуг по «Проведению хим., </a:t>
                      </a:r>
                      <a:r>
                        <a:rPr lang="ru-RU" sz="1200" dirty="0" err="1" smtClean="0">
                          <a:latin typeface="Times New Roman"/>
                          <a:ea typeface="Times New Roman"/>
                          <a:cs typeface="Times New Roman"/>
                        </a:rPr>
                        <a:t>микробиол</a:t>
                      </a:r>
                      <a:r>
                        <a:rPr lang="ru-RU" sz="1200" dirty="0" smtClean="0">
                          <a:latin typeface="Times New Roman"/>
                          <a:ea typeface="Times New Roman"/>
                          <a:cs typeface="Times New Roman"/>
                        </a:rPr>
                        <a:t>., </a:t>
                      </a:r>
                      <a:r>
                        <a:rPr lang="ru-RU" sz="1200" dirty="0" err="1" smtClean="0">
                          <a:latin typeface="Times New Roman"/>
                          <a:ea typeface="Times New Roman"/>
                          <a:cs typeface="Times New Roman"/>
                        </a:rPr>
                        <a:t>паразитол</a:t>
                      </a:r>
                      <a:r>
                        <a:rPr lang="ru-RU" sz="1200" dirty="0" smtClean="0">
                          <a:latin typeface="Times New Roman"/>
                          <a:ea typeface="Times New Roman"/>
                          <a:cs typeface="Times New Roman"/>
                        </a:rPr>
                        <a:t>. и радиол. анализов воды»</a:t>
                      </a:r>
                      <a:endParaRPr lang="ru-RU" sz="1200" dirty="0">
                        <a:latin typeface="Times New Roman"/>
                        <a:ea typeface="Times New Roman"/>
                        <a:cs typeface="Times New Roman"/>
                      </a:endParaRPr>
                    </a:p>
                  </a:txBody>
                  <a:tcPr marL="68580" marR="68580" marT="0" marB="0" anchor="ctr"/>
                </a:tc>
                <a:tc>
                  <a:txBody>
                    <a:bodyPr/>
                    <a:lstStyle/>
                    <a:p>
                      <a:pPr algn="r">
                        <a:lnSpc>
                          <a:spcPct val="115000"/>
                        </a:lnSpc>
                        <a:spcAft>
                          <a:spcPts val="0"/>
                        </a:spcAft>
                      </a:pPr>
                      <a:r>
                        <a:rPr lang="ru-RU" sz="1200" dirty="0" smtClean="0">
                          <a:latin typeface="Times New Roman"/>
                          <a:ea typeface="Times New Roman"/>
                          <a:cs typeface="Times New Roman"/>
                        </a:rPr>
                        <a:t>30,000</a:t>
                      </a:r>
                      <a:endParaRPr lang="ru-RU" sz="1200" dirty="0">
                        <a:latin typeface="Times New Roman"/>
                        <a:ea typeface="Times New Roman"/>
                        <a:cs typeface="Times New Roman"/>
                      </a:endParaRPr>
                    </a:p>
                  </a:txBody>
                  <a:tcPr marL="68580" marR="68580" marT="0" marB="0" anchor="ctr"/>
                </a:tc>
                <a:tc>
                  <a:txBody>
                    <a:bodyPr/>
                    <a:lstStyle/>
                    <a:p>
                      <a:pPr algn="r">
                        <a:lnSpc>
                          <a:spcPct val="115000"/>
                        </a:lnSpc>
                        <a:spcAft>
                          <a:spcPts val="0"/>
                        </a:spcAft>
                      </a:pPr>
                      <a:r>
                        <a:rPr lang="ru-RU" sz="1200" dirty="0" smtClean="0">
                          <a:latin typeface="Times New Roman"/>
                          <a:ea typeface="Times New Roman"/>
                          <a:cs typeface="Times New Roman"/>
                        </a:rPr>
                        <a:t>30,000</a:t>
                      </a:r>
                      <a:endParaRPr lang="ru-RU" sz="1200" dirty="0">
                        <a:latin typeface="Times New Roman"/>
                        <a:ea typeface="Times New Roman"/>
                        <a:cs typeface="Times New Roman"/>
                      </a:endParaRPr>
                    </a:p>
                  </a:txBody>
                  <a:tcPr marL="68580" marR="68580" marT="0" marB="0" anchor="ctr"/>
                </a:tc>
              </a:tr>
              <a:tr h="396683">
                <a:tc>
                  <a:txBody>
                    <a:bodyPr/>
                    <a:lstStyle/>
                    <a:p>
                      <a:pPr algn="ctr">
                        <a:lnSpc>
                          <a:spcPct val="115000"/>
                        </a:lnSpc>
                        <a:spcAft>
                          <a:spcPts val="0"/>
                        </a:spcAft>
                      </a:pPr>
                      <a:r>
                        <a:rPr lang="ru-RU" sz="1000" dirty="0"/>
                        <a:t>11.</a:t>
                      </a:r>
                      <a:endParaRPr lang="ru-RU" sz="1200" dirty="0">
                        <a:latin typeface="Times New Roman"/>
                        <a:ea typeface="Times New Roman"/>
                        <a:cs typeface="Times New Roman"/>
                      </a:endParaRPr>
                    </a:p>
                  </a:txBody>
                  <a:tcPr marL="68580" marR="68580" marT="0" marB="0" anchor="ctr"/>
                </a:tc>
                <a:tc>
                  <a:txBody>
                    <a:bodyPr/>
                    <a:lstStyle/>
                    <a:p>
                      <a:pPr>
                        <a:lnSpc>
                          <a:spcPct val="115000"/>
                        </a:lnSpc>
                        <a:spcAft>
                          <a:spcPts val="0"/>
                        </a:spcAft>
                      </a:pPr>
                      <a:r>
                        <a:rPr lang="ru-RU" sz="1200" dirty="0" smtClean="0">
                          <a:latin typeface="Times New Roman"/>
                          <a:ea typeface="Times New Roman"/>
                          <a:cs typeface="Times New Roman"/>
                        </a:rPr>
                        <a:t>Оплата ИП </a:t>
                      </a:r>
                      <a:r>
                        <a:rPr lang="ru-RU" sz="1200" dirty="0" err="1" smtClean="0">
                          <a:latin typeface="Times New Roman"/>
                          <a:ea typeface="Times New Roman"/>
                          <a:cs typeface="Times New Roman"/>
                        </a:rPr>
                        <a:t>Букрееву</a:t>
                      </a:r>
                      <a:r>
                        <a:rPr lang="ru-RU" sz="1200" dirty="0" smtClean="0">
                          <a:latin typeface="Times New Roman"/>
                          <a:ea typeface="Times New Roman"/>
                          <a:cs typeface="Times New Roman"/>
                        </a:rPr>
                        <a:t> А. Г. за твердое топливо (дрова) участникам ВОВ, вдовам участников ВОВ, инвалидам общих заболеваний 1,2 групп</a:t>
                      </a:r>
                      <a:endParaRPr lang="ru-RU" sz="1200" dirty="0">
                        <a:latin typeface="Times New Roman"/>
                        <a:ea typeface="Times New Roman"/>
                        <a:cs typeface="Times New Roman"/>
                      </a:endParaRPr>
                    </a:p>
                  </a:txBody>
                  <a:tcPr marL="68580" marR="68580" marT="0" marB="0" anchor="ctr"/>
                </a:tc>
                <a:tc>
                  <a:txBody>
                    <a:bodyPr/>
                    <a:lstStyle/>
                    <a:p>
                      <a:pPr algn="r">
                        <a:lnSpc>
                          <a:spcPct val="115000"/>
                        </a:lnSpc>
                        <a:spcAft>
                          <a:spcPts val="0"/>
                        </a:spcAft>
                      </a:pPr>
                      <a:r>
                        <a:rPr lang="ru-RU" sz="1200" dirty="0" smtClean="0">
                          <a:latin typeface="Times New Roman"/>
                          <a:ea typeface="Times New Roman"/>
                          <a:cs typeface="Times New Roman"/>
                        </a:rPr>
                        <a:t>4,500</a:t>
                      </a:r>
                      <a:endParaRPr lang="ru-RU" sz="1200" dirty="0">
                        <a:latin typeface="Times New Roman"/>
                        <a:ea typeface="Times New Roman"/>
                        <a:cs typeface="Times New Roman"/>
                      </a:endParaRPr>
                    </a:p>
                  </a:txBody>
                  <a:tcPr marL="68580" marR="68580" marT="0" marB="0" anchor="ctr"/>
                </a:tc>
                <a:tc>
                  <a:txBody>
                    <a:bodyPr/>
                    <a:lstStyle/>
                    <a:p>
                      <a:pPr algn="r">
                        <a:lnSpc>
                          <a:spcPct val="115000"/>
                        </a:lnSpc>
                        <a:spcAft>
                          <a:spcPts val="0"/>
                        </a:spcAft>
                      </a:pPr>
                      <a:r>
                        <a:rPr lang="ru-RU" sz="1200" dirty="0" smtClean="0">
                          <a:latin typeface="Times New Roman"/>
                          <a:ea typeface="Times New Roman"/>
                          <a:cs typeface="Times New Roman"/>
                        </a:rPr>
                        <a:t>4,500</a:t>
                      </a:r>
                      <a:endParaRPr lang="ru-RU" sz="1200" dirty="0">
                        <a:latin typeface="Times New Roman"/>
                        <a:ea typeface="Times New Roman"/>
                        <a:cs typeface="Times New Roman"/>
                      </a:endParaRPr>
                    </a:p>
                  </a:txBody>
                  <a:tcPr marL="68580" marR="68580" marT="0" marB="0" anchor="ctr"/>
                </a:tc>
              </a:tr>
              <a:tr h="258138">
                <a:tc>
                  <a:txBody>
                    <a:bodyPr/>
                    <a:lstStyle/>
                    <a:p>
                      <a:pPr algn="ctr">
                        <a:lnSpc>
                          <a:spcPct val="115000"/>
                        </a:lnSpc>
                        <a:spcAft>
                          <a:spcPts val="0"/>
                        </a:spcAft>
                      </a:pPr>
                      <a:r>
                        <a:rPr lang="ru-RU" sz="1000" dirty="0"/>
                        <a:t>12.</a:t>
                      </a:r>
                      <a:endParaRPr lang="ru-RU" sz="1200" dirty="0">
                        <a:latin typeface="Times New Roman"/>
                        <a:ea typeface="Times New Roman"/>
                        <a:cs typeface="Times New Roman"/>
                      </a:endParaRPr>
                    </a:p>
                  </a:txBody>
                  <a:tcPr marL="68580" marR="68580" marT="0" marB="0" anchor="ctr"/>
                </a:tc>
                <a:tc>
                  <a:txBody>
                    <a:bodyPr/>
                    <a:lstStyle/>
                    <a:p>
                      <a:pPr>
                        <a:lnSpc>
                          <a:spcPct val="115000"/>
                        </a:lnSpc>
                        <a:spcAft>
                          <a:spcPts val="0"/>
                        </a:spcAft>
                      </a:pPr>
                      <a:r>
                        <a:rPr lang="ru-RU" sz="1200" dirty="0" smtClean="0">
                          <a:latin typeface="Times New Roman"/>
                          <a:ea typeface="Times New Roman"/>
                          <a:cs typeface="Times New Roman"/>
                        </a:rPr>
                        <a:t>На приобретение ценного подарка для Детской школы искусств</a:t>
                      </a:r>
                      <a:endParaRPr lang="ru-RU" sz="1200" dirty="0">
                        <a:latin typeface="Times New Roman"/>
                        <a:ea typeface="Times New Roman"/>
                        <a:cs typeface="Times New Roman"/>
                      </a:endParaRPr>
                    </a:p>
                  </a:txBody>
                  <a:tcPr marL="68580" marR="68580" marT="0" marB="0" anchor="ctr"/>
                </a:tc>
                <a:tc>
                  <a:txBody>
                    <a:bodyPr/>
                    <a:lstStyle/>
                    <a:p>
                      <a:pPr algn="r">
                        <a:lnSpc>
                          <a:spcPct val="115000"/>
                        </a:lnSpc>
                        <a:spcAft>
                          <a:spcPts val="0"/>
                        </a:spcAft>
                      </a:pPr>
                      <a:r>
                        <a:rPr lang="ru-RU" sz="1200" dirty="0" smtClean="0">
                          <a:latin typeface="Times New Roman"/>
                          <a:ea typeface="Times New Roman"/>
                          <a:cs typeface="Times New Roman"/>
                        </a:rPr>
                        <a:t>10,000</a:t>
                      </a:r>
                      <a:endParaRPr lang="ru-RU" sz="1200" dirty="0">
                        <a:latin typeface="Times New Roman"/>
                        <a:ea typeface="Times New Roman"/>
                        <a:cs typeface="Times New Roman"/>
                      </a:endParaRPr>
                    </a:p>
                  </a:txBody>
                  <a:tcPr marL="68580" marR="68580" marT="0" marB="0" anchor="ctr"/>
                </a:tc>
                <a:tc>
                  <a:txBody>
                    <a:bodyPr/>
                    <a:lstStyle/>
                    <a:p>
                      <a:pPr algn="r">
                        <a:lnSpc>
                          <a:spcPct val="115000"/>
                        </a:lnSpc>
                        <a:spcAft>
                          <a:spcPts val="0"/>
                        </a:spcAft>
                      </a:pPr>
                      <a:r>
                        <a:rPr lang="ru-RU" sz="1200" dirty="0" smtClean="0">
                          <a:latin typeface="Times New Roman"/>
                          <a:ea typeface="Times New Roman"/>
                          <a:cs typeface="Times New Roman"/>
                        </a:rPr>
                        <a:t>10,000</a:t>
                      </a:r>
                      <a:endParaRPr lang="ru-RU" sz="1200" dirty="0">
                        <a:latin typeface="Times New Roman"/>
                        <a:ea typeface="Times New Roman"/>
                        <a:cs typeface="Times New Roman"/>
                      </a:endParaRPr>
                    </a:p>
                  </a:txBody>
                  <a:tcPr marL="68580" marR="68580" marT="0" marB="0" anchor="ct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2315950557"/>
              </p:ext>
            </p:extLst>
          </p:nvPr>
        </p:nvGraphicFramePr>
        <p:xfrm>
          <a:off x="323528" y="332656"/>
          <a:ext cx="8208912" cy="5256585"/>
        </p:xfrm>
        <a:graphic>
          <a:graphicData uri="http://schemas.openxmlformats.org/drawingml/2006/table">
            <a:tbl>
              <a:tblPr firstRow="1" bandRow="1">
                <a:tableStyleId>{00A15C55-8517-42AA-B614-E9B94910E393}</a:tableStyleId>
              </a:tblPr>
              <a:tblGrid>
                <a:gridCol w="360040"/>
                <a:gridCol w="5688632"/>
                <a:gridCol w="1008112"/>
                <a:gridCol w="1152128"/>
              </a:tblGrid>
              <a:tr h="330584">
                <a:tc>
                  <a:txBody>
                    <a:bodyPr/>
                    <a:lstStyle/>
                    <a:p>
                      <a:pPr algn="ctr">
                        <a:lnSpc>
                          <a:spcPct val="115000"/>
                        </a:lnSpc>
                        <a:spcAft>
                          <a:spcPts val="0"/>
                        </a:spcAft>
                      </a:pPr>
                      <a:endParaRPr lang="ru-RU" sz="1200" dirty="0">
                        <a:latin typeface="Times New Roman"/>
                        <a:ea typeface="Times New Roman"/>
                        <a:cs typeface="Times New Roman"/>
                      </a:endParaRPr>
                    </a:p>
                  </a:txBody>
                  <a:tcPr marL="68580" marR="68580" marT="0" marB="0" anchor="ctr"/>
                </a:tc>
                <a:tc>
                  <a:txBody>
                    <a:bodyPr/>
                    <a:lstStyle/>
                    <a:p>
                      <a:pPr>
                        <a:lnSpc>
                          <a:spcPct val="115000"/>
                        </a:lnSpc>
                        <a:spcAft>
                          <a:spcPts val="0"/>
                        </a:spcAft>
                      </a:pPr>
                      <a:endParaRPr lang="ru-RU" sz="1200" dirty="0">
                        <a:latin typeface="Times New Roman"/>
                        <a:ea typeface="Times New Roman"/>
                        <a:cs typeface="Times New Roman"/>
                      </a:endParaRPr>
                    </a:p>
                  </a:txBody>
                  <a:tcPr marL="68580" marR="68580" marT="0" marB="0" anchor="ctr"/>
                </a:tc>
                <a:tc>
                  <a:txBody>
                    <a:bodyPr/>
                    <a:lstStyle/>
                    <a:p>
                      <a:pPr algn="r">
                        <a:lnSpc>
                          <a:spcPct val="115000"/>
                        </a:lnSpc>
                        <a:spcAft>
                          <a:spcPts val="0"/>
                        </a:spcAft>
                      </a:pPr>
                      <a:endParaRPr lang="ru-RU" sz="1200" dirty="0">
                        <a:latin typeface="Times New Roman"/>
                        <a:ea typeface="Times New Roman"/>
                        <a:cs typeface="Times New Roman"/>
                      </a:endParaRPr>
                    </a:p>
                  </a:txBody>
                  <a:tcPr marL="68580" marR="68580" marT="0" marB="0" anchor="ctr"/>
                </a:tc>
                <a:tc>
                  <a:txBody>
                    <a:bodyPr/>
                    <a:lstStyle/>
                    <a:p>
                      <a:pPr algn="r">
                        <a:lnSpc>
                          <a:spcPct val="115000"/>
                        </a:lnSpc>
                        <a:spcAft>
                          <a:spcPts val="0"/>
                        </a:spcAft>
                      </a:pPr>
                      <a:endParaRPr lang="ru-RU" sz="1200" dirty="0">
                        <a:latin typeface="Times New Roman"/>
                        <a:ea typeface="Times New Roman"/>
                        <a:cs typeface="Times New Roman"/>
                      </a:endParaRPr>
                    </a:p>
                  </a:txBody>
                  <a:tcPr marL="68580" marR="68580" marT="0" marB="0" anchor="ctr"/>
                </a:tc>
              </a:tr>
              <a:tr h="304555">
                <a:tc>
                  <a:txBody>
                    <a:bodyPr/>
                    <a:lstStyle/>
                    <a:p>
                      <a:pPr algn="ctr">
                        <a:lnSpc>
                          <a:spcPct val="115000"/>
                        </a:lnSpc>
                        <a:spcAft>
                          <a:spcPts val="0"/>
                        </a:spcAft>
                      </a:pPr>
                      <a:r>
                        <a:rPr lang="ru-RU" sz="1200" dirty="0" smtClean="0">
                          <a:latin typeface="Times New Roman"/>
                          <a:ea typeface="Times New Roman"/>
                          <a:cs typeface="Times New Roman"/>
                        </a:rPr>
                        <a:t>13.</a:t>
                      </a:r>
                      <a:endParaRPr lang="ru-RU" sz="1200" dirty="0">
                        <a:latin typeface="Times New Roman"/>
                        <a:ea typeface="Times New Roman"/>
                        <a:cs typeface="Times New Roman"/>
                      </a:endParaRPr>
                    </a:p>
                  </a:txBody>
                  <a:tcPr marL="68580" marR="68580" marT="0" marB="0" anchor="ctr"/>
                </a:tc>
                <a:tc>
                  <a:txBody>
                    <a:bodyPr/>
                    <a:lstStyle/>
                    <a:p>
                      <a:pPr>
                        <a:lnSpc>
                          <a:spcPct val="115000"/>
                        </a:lnSpc>
                        <a:spcAft>
                          <a:spcPts val="0"/>
                        </a:spcAft>
                      </a:pPr>
                      <a:r>
                        <a:rPr lang="ru-RU" sz="1200" dirty="0" smtClean="0">
                          <a:latin typeface="Times New Roman"/>
                          <a:ea typeface="Times New Roman"/>
                          <a:cs typeface="Times New Roman"/>
                        </a:rPr>
                        <a:t>На приобретение бланочной продукции</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200" dirty="0">
                          <a:effectLst/>
                          <a:latin typeface="Times New Roman"/>
                          <a:ea typeface="Times New Roman"/>
                        </a:rPr>
                        <a:t>3,500</a:t>
                      </a:r>
                    </a:p>
                  </a:txBody>
                  <a:tcPr marL="17780" marR="17780" marT="0" marB="0" anchor="ctr"/>
                </a:tc>
                <a:tc>
                  <a:txBody>
                    <a:bodyPr/>
                    <a:lstStyle/>
                    <a:p>
                      <a:pPr algn="ctr">
                        <a:spcAft>
                          <a:spcPts val="0"/>
                        </a:spcAft>
                      </a:pPr>
                      <a:r>
                        <a:rPr lang="ru-RU" sz="1200" dirty="0">
                          <a:effectLst/>
                          <a:latin typeface="Times New Roman"/>
                          <a:ea typeface="Times New Roman"/>
                        </a:rPr>
                        <a:t>3,500</a:t>
                      </a:r>
                    </a:p>
                  </a:txBody>
                  <a:tcPr marL="17780" marR="17780" marT="0" marB="0" anchor="ctr"/>
                </a:tc>
              </a:tr>
              <a:tr h="238177">
                <a:tc>
                  <a:txBody>
                    <a:bodyPr/>
                    <a:lstStyle/>
                    <a:p>
                      <a:pPr algn="ctr">
                        <a:lnSpc>
                          <a:spcPct val="115000"/>
                        </a:lnSpc>
                        <a:spcAft>
                          <a:spcPts val="0"/>
                        </a:spcAft>
                      </a:pPr>
                      <a:r>
                        <a:rPr lang="ru-RU" sz="1000" dirty="0"/>
                        <a:t>14.</a:t>
                      </a:r>
                      <a:endParaRPr lang="ru-RU" sz="1200" dirty="0">
                        <a:latin typeface="Times New Roman"/>
                        <a:ea typeface="Times New Roman"/>
                        <a:cs typeface="Times New Roman"/>
                      </a:endParaRPr>
                    </a:p>
                  </a:txBody>
                  <a:tcPr marL="68580" marR="68580" marT="0" marB="0" anchor="ctr"/>
                </a:tc>
                <a:tc>
                  <a:txBody>
                    <a:bodyPr/>
                    <a:lstStyle/>
                    <a:p>
                      <a:pPr>
                        <a:lnSpc>
                          <a:spcPct val="115000"/>
                        </a:lnSpc>
                        <a:spcAft>
                          <a:spcPts val="0"/>
                        </a:spcAft>
                      </a:pPr>
                      <a:r>
                        <a:rPr lang="ru-RU" sz="1200" dirty="0" smtClean="0">
                          <a:latin typeface="Times New Roman"/>
                          <a:ea typeface="Times New Roman"/>
                          <a:cs typeface="Times New Roman"/>
                        </a:rPr>
                        <a:t>На оплату электроэнергии муниципальной квартиры</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200" dirty="0">
                          <a:effectLst/>
                          <a:latin typeface="Times New Roman"/>
                          <a:ea typeface="Times New Roman"/>
                        </a:rPr>
                        <a:t>0,526</a:t>
                      </a:r>
                    </a:p>
                  </a:txBody>
                  <a:tcPr marL="17780" marR="17780" marT="0" marB="0" anchor="ctr"/>
                </a:tc>
                <a:tc>
                  <a:txBody>
                    <a:bodyPr/>
                    <a:lstStyle/>
                    <a:p>
                      <a:pPr algn="ctr">
                        <a:spcAft>
                          <a:spcPts val="0"/>
                        </a:spcAft>
                      </a:pPr>
                      <a:r>
                        <a:rPr lang="ru-RU" sz="1200" dirty="0">
                          <a:effectLst/>
                          <a:latin typeface="Times New Roman"/>
                          <a:ea typeface="Times New Roman"/>
                        </a:rPr>
                        <a:t>0,526</a:t>
                      </a:r>
                    </a:p>
                  </a:txBody>
                  <a:tcPr marL="17780" marR="17780" marT="0" marB="0" anchor="ctr"/>
                </a:tc>
              </a:tr>
              <a:tr h="476354">
                <a:tc>
                  <a:txBody>
                    <a:bodyPr/>
                    <a:lstStyle/>
                    <a:p>
                      <a:pPr algn="ctr">
                        <a:lnSpc>
                          <a:spcPct val="115000"/>
                        </a:lnSpc>
                        <a:spcAft>
                          <a:spcPts val="0"/>
                        </a:spcAft>
                      </a:pPr>
                      <a:r>
                        <a:rPr lang="ru-RU" sz="1000" dirty="0"/>
                        <a:t>15.</a:t>
                      </a:r>
                      <a:endParaRPr lang="ru-RU" sz="1200" dirty="0">
                        <a:latin typeface="Times New Roman"/>
                        <a:ea typeface="Times New Roman"/>
                        <a:cs typeface="Times New Roman"/>
                      </a:endParaRPr>
                    </a:p>
                  </a:txBody>
                  <a:tcPr marL="68580" marR="68580" marT="0" marB="0" anchor="ctr"/>
                </a:tc>
                <a:tc>
                  <a:txBody>
                    <a:bodyPr/>
                    <a:lstStyle/>
                    <a:p>
                      <a:pPr>
                        <a:lnSpc>
                          <a:spcPct val="115000"/>
                        </a:lnSpc>
                        <a:spcAft>
                          <a:spcPts val="0"/>
                        </a:spcAft>
                      </a:pPr>
                      <a:r>
                        <a:rPr lang="ru-RU" sz="1200" dirty="0" smtClean="0">
                          <a:latin typeface="Times New Roman"/>
                          <a:ea typeface="Times New Roman"/>
                          <a:cs typeface="Times New Roman"/>
                        </a:rPr>
                        <a:t>На возмещение расходов на приобретение теплосчетчика за </a:t>
                      </a:r>
                      <a:r>
                        <a:rPr lang="ru-RU" sz="1200" dirty="0" err="1" smtClean="0">
                          <a:latin typeface="Times New Roman"/>
                          <a:ea typeface="Times New Roman"/>
                          <a:cs typeface="Times New Roman"/>
                        </a:rPr>
                        <a:t>мун.квартиры</a:t>
                      </a:r>
                      <a:r>
                        <a:rPr lang="ru-RU" sz="1200" dirty="0" smtClean="0">
                          <a:latin typeface="Times New Roman"/>
                          <a:ea typeface="Times New Roman"/>
                          <a:cs typeface="Times New Roman"/>
                        </a:rPr>
                        <a:t> по адресу </a:t>
                      </a:r>
                      <a:r>
                        <a:rPr lang="ru-RU" sz="1200" dirty="0" err="1" smtClean="0">
                          <a:latin typeface="Times New Roman"/>
                          <a:ea typeface="Times New Roman"/>
                          <a:cs typeface="Times New Roman"/>
                        </a:rPr>
                        <a:t>мкр</a:t>
                      </a:r>
                      <a:r>
                        <a:rPr lang="ru-RU" sz="1200" dirty="0" smtClean="0">
                          <a:latin typeface="Times New Roman"/>
                          <a:ea typeface="Times New Roman"/>
                          <a:cs typeface="Times New Roman"/>
                        </a:rPr>
                        <a:t>. Казахстан д,9, общ.№3</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200" dirty="0">
                          <a:effectLst/>
                          <a:latin typeface="Times New Roman"/>
                          <a:ea typeface="Times New Roman"/>
                        </a:rPr>
                        <a:t>11,364</a:t>
                      </a:r>
                    </a:p>
                  </a:txBody>
                  <a:tcPr marL="17780" marR="17780" marT="0" marB="0" anchor="ctr"/>
                </a:tc>
                <a:tc>
                  <a:txBody>
                    <a:bodyPr/>
                    <a:lstStyle/>
                    <a:p>
                      <a:pPr algn="ctr">
                        <a:spcAft>
                          <a:spcPts val="0"/>
                        </a:spcAft>
                      </a:pPr>
                      <a:r>
                        <a:rPr lang="ru-RU" sz="1200" dirty="0">
                          <a:effectLst/>
                          <a:latin typeface="Times New Roman"/>
                          <a:ea typeface="Times New Roman"/>
                        </a:rPr>
                        <a:t>11,364</a:t>
                      </a:r>
                    </a:p>
                  </a:txBody>
                  <a:tcPr marL="17780" marR="17780" marT="0" marB="0" anchor="ctr"/>
                </a:tc>
              </a:tr>
              <a:tr h="476354">
                <a:tc>
                  <a:txBody>
                    <a:bodyPr/>
                    <a:lstStyle/>
                    <a:p>
                      <a:pPr algn="ctr">
                        <a:lnSpc>
                          <a:spcPct val="115000"/>
                        </a:lnSpc>
                        <a:spcAft>
                          <a:spcPts val="0"/>
                        </a:spcAft>
                      </a:pPr>
                      <a:r>
                        <a:rPr lang="ru-RU" sz="1000" dirty="0"/>
                        <a:t>16.</a:t>
                      </a:r>
                      <a:endParaRPr lang="ru-RU" sz="1200" dirty="0">
                        <a:latin typeface="Times New Roman"/>
                        <a:ea typeface="Times New Roman"/>
                        <a:cs typeface="Times New Roman"/>
                      </a:endParaRPr>
                    </a:p>
                  </a:txBody>
                  <a:tcPr marL="68580" marR="68580" marT="0" marB="0" anchor="ctr"/>
                </a:tc>
                <a:tc>
                  <a:txBody>
                    <a:bodyPr/>
                    <a:lstStyle/>
                    <a:p>
                      <a:pPr>
                        <a:lnSpc>
                          <a:spcPct val="115000"/>
                        </a:lnSpc>
                        <a:spcAft>
                          <a:spcPts val="0"/>
                        </a:spcAft>
                      </a:pPr>
                      <a:r>
                        <a:rPr lang="ru-RU" sz="1200" dirty="0" smtClean="0">
                          <a:latin typeface="Times New Roman"/>
                          <a:ea typeface="Times New Roman"/>
                          <a:cs typeface="Times New Roman"/>
                        </a:rPr>
                        <a:t>На возмещение расходов на установку кол. прибора учета тепло-</a:t>
                      </a:r>
                      <a:r>
                        <a:rPr lang="ru-RU" sz="1200" dirty="0" err="1" smtClean="0">
                          <a:latin typeface="Times New Roman"/>
                          <a:ea typeface="Times New Roman"/>
                          <a:cs typeface="Times New Roman"/>
                        </a:rPr>
                        <a:t>ния</a:t>
                      </a:r>
                      <a:r>
                        <a:rPr lang="ru-RU" sz="1200" dirty="0" smtClean="0">
                          <a:latin typeface="Times New Roman"/>
                          <a:ea typeface="Times New Roman"/>
                          <a:cs typeface="Times New Roman"/>
                        </a:rPr>
                        <a:t> по адресу ул. Чехова, д.11, Ул. Химиков,д.1</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200" dirty="0">
                          <a:effectLst/>
                          <a:latin typeface="Times New Roman"/>
                          <a:ea typeface="Times New Roman"/>
                        </a:rPr>
                        <a:t>21,058</a:t>
                      </a:r>
                    </a:p>
                  </a:txBody>
                  <a:tcPr marL="17780" marR="17780" marT="0" marB="0" anchor="ctr"/>
                </a:tc>
                <a:tc>
                  <a:txBody>
                    <a:bodyPr/>
                    <a:lstStyle/>
                    <a:p>
                      <a:pPr algn="ctr">
                        <a:spcAft>
                          <a:spcPts val="0"/>
                        </a:spcAft>
                      </a:pPr>
                      <a:r>
                        <a:rPr lang="ru-RU" sz="1200" dirty="0">
                          <a:effectLst/>
                          <a:latin typeface="Times New Roman"/>
                          <a:ea typeface="Times New Roman"/>
                        </a:rPr>
                        <a:t>21,058</a:t>
                      </a:r>
                    </a:p>
                  </a:txBody>
                  <a:tcPr marL="17780" marR="17780" marT="0" marB="0" anchor="ctr"/>
                </a:tc>
              </a:tr>
              <a:tr h="317569">
                <a:tc>
                  <a:txBody>
                    <a:bodyPr/>
                    <a:lstStyle/>
                    <a:p>
                      <a:pPr algn="ctr">
                        <a:lnSpc>
                          <a:spcPct val="115000"/>
                        </a:lnSpc>
                        <a:spcAft>
                          <a:spcPts val="0"/>
                        </a:spcAft>
                      </a:pPr>
                      <a:r>
                        <a:rPr lang="ru-RU" sz="1000" dirty="0"/>
                        <a:t>17.</a:t>
                      </a:r>
                      <a:endParaRPr lang="ru-RU" sz="1200" dirty="0">
                        <a:latin typeface="Times New Roman"/>
                        <a:ea typeface="Times New Roman"/>
                        <a:cs typeface="Times New Roman"/>
                      </a:endParaRPr>
                    </a:p>
                  </a:txBody>
                  <a:tcPr marL="68580" marR="68580" marT="0" marB="0" anchor="ctr"/>
                </a:tc>
                <a:tc>
                  <a:txBody>
                    <a:bodyPr/>
                    <a:lstStyle/>
                    <a:p>
                      <a:pPr>
                        <a:lnSpc>
                          <a:spcPct val="115000"/>
                        </a:lnSpc>
                        <a:spcAft>
                          <a:spcPts val="0"/>
                        </a:spcAft>
                      </a:pPr>
                      <a:r>
                        <a:rPr lang="ru-RU" sz="1200" dirty="0" smtClean="0">
                          <a:latin typeface="Times New Roman"/>
                          <a:ea typeface="Times New Roman"/>
                          <a:cs typeface="Times New Roman"/>
                        </a:rPr>
                        <a:t>На оказание </a:t>
                      </a:r>
                      <a:r>
                        <a:rPr lang="ru-RU" sz="1200" dirty="0" err="1" smtClean="0">
                          <a:latin typeface="Times New Roman"/>
                          <a:ea typeface="Times New Roman"/>
                          <a:cs typeface="Times New Roman"/>
                        </a:rPr>
                        <a:t>соц.помощи</a:t>
                      </a:r>
                      <a:r>
                        <a:rPr lang="ru-RU" sz="1200" dirty="0" smtClean="0">
                          <a:latin typeface="Times New Roman"/>
                          <a:ea typeface="Times New Roman"/>
                          <a:cs typeface="Times New Roman"/>
                        </a:rPr>
                        <a:t> на приобретение мат-лов для </a:t>
                      </a:r>
                      <a:r>
                        <a:rPr lang="ru-RU" sz="1200" dirty="0" err="1" smtClean="0">
                          <a:latin typeface="Times New Roman"/>
                          <a:ea typeface="Times New Roman"/>
                          <a:cs typeface="Times New Roman"/>
                        </a:rPr>
                        <a:t>тек.ремонта</a:t>
                      </a:r>
                      <a:r>
                        <a:rPr lang="ru-RU" sz="1200" dirty="0" smtClean="0">
                          <a:latin typeface="Times New Roman"/>
                          <a:ea typeface="Times New Roman"/>
                          <a:cs typeface="Times New Roman"/>
                        </a:rPr>
                        <a:t> квартиры.</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200" dirty="0">
                          <a:effectLst/>
                          <a:latin typeface="Times New Roman"/>
                          <a:ea typeface="Times New Roman"/>
                        </a:rPr>
                        <a:t>9,985</a:t>
                      </a:r>
                    </a:p>
                  </a:txBody>
                  <a:tcPr marL="17780" marR="17780" marT="0" marB="0" anchor="ctr"/>
                </a:tc>
                <a:tc>
                  <a:txBody>
                    <a:bodyPr/>
                    <a:lstStyle/>
                    <a:p>
                      <a:pPr algn="ctr">
                        <a:spcAft>
                          <a:spcPts val="0"/>
                        </a:spcAft>
                      </a:pPr>
                      <a:r>
                        <a:rPr lang="ru-RU" sz="1200" dirty="0">
                          <a:effectLst/>
                          <a:latin typeface="Times New Roman"/>
                          <a:ea typeface="Times New Roman"/>
                        </a:rPr>
                        <a:t>9,985</a:t>
                      </a:r>
                    </a:p>
                  </a:txBody>
                  <a:tcPr marL="17780" marR="17780" marT="0" marB="0" anchor="ctr"/>
                </a:tc>
              </a:tr>
              <a:tr h="445135">
                <a:tc>
                  <a:txBody>
                    <a:bodyPr/>
                    <a:lstStyle/>
                    <a:p>
                      <a:pPr algn="ctr">
                        <a:lnSpc>
                          <a:spcPct val="115000"/>
                        </a:lnSpc>
                        <a:spcAft>
                          <a:spcPts val="0"/>
                        </a:spcAft>
                      </a:pPr>
                      <a:r>
                        <a:rPr lang="ru-RU" sz="1000" dirty="0" smtClean="0"/>
                        <a:t>18.</a:t>
                      </a:r>
                      <a:r>
                        <a:rPr lang="ru-RU" sz="1000" dirty="0"/>
                        <a:t> </a:t>
                      </a:r>
                      <a:endParaRPr lang="ru-RU" sz="1200" dirty="0">
                        <a:latin typeface="Times New Roman"/>
                        <a:ea typeface="Times New Roman"/>
                        <a:cs typeface="Times New Roman"/>
                      </a:endParaRPr>
                    </a:p>
                  </a:txBody>
                  <a:tcPr marL="68580" marR="68580" marT="0" marB="0" anchor="ctr"/>
                </a:tc>
                <a:tc>
                  <a:txBody>
                    <a:bodyPr/>
                    <a:lstStyle/>
                    <a:p>
                      <a:pPr>
                        <a:lnSpc>
                          <a:spcPct val="115000"/>
                        </a:lnSpc>
                        <a:spcAft>
                          <a:spcPts val="0"/>
                        </a:spcAft>
                      </a:pPr>
                      <a:r>
                        <a:rPr lang="ru-RU" sz="1200" dirty="0" smtClean="0">
                          <a:latin typeface="Times New Roman"/>
                          <a:ea typeface="Times New Roman"/>
                          <a:cs typeface="Times New Roman"/>
                        </a:rPr>
                        <a:t>Субсидия МУП «</a:t>
                      </a:r>
                      <a:r>
                        <a:rPr lang="ru-RU" sz="1200" dirty="0" err="1" smtClean="0">
                          <a:latin typeface="Times New Roman"/>
                          <a:ea typeface="Times New Roman"/>
                          <a:cs typeface="Times New Roman"/>
                        </a:rPr>
                        <a:t>Жилкомсервису</a:t>
                      </a:r>
                      <a:r>
                        <a:rPr lang="ru-RU" sz="1200" dirty="0" smtClean="0">
                          <a:latin typeface="Times New Roman"/>
                          <a:ea typeface="Times New Roman"/>
                          <a:cs typeface="Times New Roman"/>
                        </a:rPr>
                        <a:t>» Александровского сельского поселения на поощрение работников, </a:t>
                      </a:r>
                      <a:r>
                        <a:rPr lang="ru-RU" sz="1200" dirty="0" err="1" smtClean="0">
                          <a:latin typeface="Times New Roman"/>
                          <a:ea typeface="Times New Roman"/>
                          <a:cs typeface="Times New Roman"/>
                        </a:rPr>
                        <a:t>учавст-щих</a:t>
                      </a:r>
                      <a:r>
                        <a:rPr lang="ru-RU" sz="1200" dirty="0" smtClean="0">
                          <a:latin typeface="Times New Roman"/>
                          <a:ea typeface="Times New Roman"/>
                          <a:cs typeface="Times New Roman"/>
                        </a:rPr>
                        <a:t> в сложной ЧС</a:t>
                      </a:r>
                      <a:endParaRPr lang="ru-RU" sz="1200" dirty="0">
                        <a:latin typeface="Times New Roman"/>
                        <a:ea typeface="Times New Roman"/>
                        <a:cs typeface="Times New Roman"/>
                      </a:endParaRPr>
                    </a:p>
                  </a:txBody>
                  <a:tcPr marL="68580" marR="68580" marT="0" marB="0" anchor="b"/>
                </a:tc>
                <a:tc>
                  <a:txBody>
                    <a:bodyPr/>
                    <a:lstStyle/>
                    <a:p>
                      <a:pPr algn="ctr">
                        <a:spcAft>
                          <a:spcPts val="0"/>
                        </a:spcAft>
                      </a:pPr>
                      <a:r>
                        <a:rPr lang="ru-RU" sz="1200" dirty="0">
                          <a:effectLst/>
                          <a:latin typeface="Times New Roman"/>
                          <a:ea typeface="Times New Roman"/>
                        </a:rPr>
                        <a:t>9,000</a:t>
                      </a:r>
                    </a:p>
                  </a:txBody>
                  <a:tcPr marL="17780" marR="17780" marT="0" marB="0" anchor="ctr"/>
                </a:tc>
                <a:tc>
                  <a:txBody>
                    <a:bodyPr/>
                    <a:lstStyle/>
                    <a:p>
                      <a:pPr algn="ctr">
                        <a:spcAft>
                          <a:spcPts val="0"/>
                        </a:spcAft>
                      </a:pPr>
                      <a:r>
                        <a:rPr lang="ru-RU" sz="1200" dirty="0">
                          <a:effectLst/>
                          <a:latin typeface="Times New Roman"/>
                          <a:ea typeface="Times New Roman"/>
                        </a:rPr>
                        <a:t>9,000</a:t>
                      </a:r>
                    </a:p>
                  </a:txBody>
                  <a:tcPr marL="17780" marR="17780" marT="0" marB="0" anchor="ctr"/>
                </a:tc>
              </a:tr>
              <a:tr h="445135">
                <a:tc>
                  <a:txBody>
                    <a:bodyPr/>
                    <a:lstStyle/>
                    <a:p>
                      <a:pPr algn="ctr">
                        <a:lnSpc>
                          <a:spcPct val="115000"/>
                        </a:lnSpc>
                        <a:spcAft>
                          <a:spcPts val="0"/>
                        </a:spcAft>
                      </a:pPr>
                      <a:r>
                        <a:rPr lang="ru-RU" sz="1200" dirty="0" smtClean="0">
                          <a:latin typeface="Times New Roman"/>
                          <a:ea typeface="Times New Roman"/>
                          <a:cs typeface="Times New Roman"/>
                        </a:rPr>
                        <a:t>19.</a:t>
                      </a:r>
                      <a:endParaRPr lang="ru-RU" sz="1200" dirty="0">
                        <a:latin typeface="Times New Roman"/>
                        <a:ea typeface="Times New Roman"/>
                        <a:cs typeface="Times New Roman"/>
                      </a:endParaRPr>
                    </a:p>
                  </a:txBody>
                  <a:tcPr marL="68580" marR="68580" marT="0" marB="0" anchor="ctr"/>
                </a:tc>
                <a:tc>
                  <a:txBody>
                    <a:bodyPr/>
                    <a:lstStyle/>
                    <a:p>
                      <a:pPr>
                        <a:lnSpc>
                          <a:spcPct val="115000"/>
                        </a:lnSpc>
                        <a:spcAft>
                          <a:spcPts val="0"/>
                        </a:spcAft>
                      </a:pPr>
                      <a:r>
                        <a:rPr lang="ru-RU" sz="1200" dirty="0" smtClean="0">
                          <a:latin typeface="Times New Roman"/>
                          <a:ea typeface="Times New Roman"/>
                          <a:cs typeface="Times New Roman"/>
                        </a:rPr>
                        <a:t>На возмещение расходов по установке кол-</a:t>
                      </a:r>
                      <a:r>
                        <a:rPr lang="ru-RU" sz="1200" dirty="0" err="1" smtClean="0">
                          <a:latin typeface="Times New Roman"/>
                          <a:ea typeface="Times New Roman"/>
                          <a:cs typeface="Times New Roman"/>
                        </a:rPr>
                        <a:t>вного</a:t>
                      </a:r>
                      <a:r>
                        <a:rPr lang="ru-RU" sz="1200" dirty="0" smtClean="0">
                          <a:latin typeface="Times New Roman"/>
                          <a:ea typeface="Times New Roman"/>
                          <a:cs typeface="Times New Roman"/>
                        </a:rPr>
                        <a:t> прибора учета </a:t>
                      </a:r>
                      <a:r>
                        <a:rPr lang="ru-RU" sz="1200" dirty="0" err="1" smtClean="0">
                          <a:latin typeface="Times New Roman"/>
                          <a:ea typeface="Times New Roman"/>
                          <a:cs typeface="Times New Roman"/>
                        </a:rPr>
                        <a:t>теплос-ния</a:t>
                      </a:r>
                      <a:r>
                        <a:rPr lang="ru-RU" sz="1200" dirty="0" smtClean="0">
                          <a:latin typeface="Times New Roman"/>
                          <a:ea typeface="Times New Roman"/>
                          <a:cs typeface="Times New Roman"/>
                        </a:rPr>
                        <a:t> по адресу ул. Нефтяников, д.9</a:t>
                      </a:r>
                      <a:endParaRPr lang="ru-RU" sz="1200" dirty="0">
                        <a:latin typeface="Times New Roman"/>
                        <a:ea typeface="Times New Roman"/>
                        <a:cs typeface="Times New Roman"/>
                      </a:endParaRPr>
                    </a:p>
                  </a:txBody>
                  <a:tcPr marL="68580" marR="68580" marT="0" marB="0" anchor="b"/>
                </a:tc>
                <a:tc>
                  <a:txBody>
                    <a:bodyPr/>
                    <a:lstStyle/>
                    <a:p>
                      <a:pPr algn="ctr">
                        <a:spcAft>
                          <a:spcPts val="0"/>
                        </a:spcAft>
                      </a:pPr>
                      <a:r>
                        <a:rPr lang="ru-RU" sz="1200" dirty="0">
                          <a:effectLst/>
                          <a:latin typeface="Times New Roman"/>
                          <a:ea typeface="Times New Roman"/>
                        </a:rPr>
                        <a:t>14,766</a:t>
                      </a:r>
                    </a:p>
                  </a:txBody>
                  <a:tcPr marL="17780" marR="17780" marT="0" marB="0" anchor="ctr"/>
                </a:tc>
                <a:tc>
                  <a:txBody>
                    <a:bodyPr/>
                    <a:lstStyle/>
                    <a:p>
                      <a:pPr algn="ctr">
                        <a:spcAft>
                          <a:spcPts val="0"/>
                        </a:spcAft>
                      </a:pPr>
                      <a:r>
                        <a:rPr lang="ru-RU" sz="1200" dirty="0">
                          <a:effectLst/>
                          <a:latin typeface="Times New Roman"/>
                          <a:ea typeface="Times New Roman"/>
                        </a:rPr>
                        <a:t>14,766</a:t>
                      </a:r>
                    </a:p>
                  </a:txBody>
                  <a:tcPr marL="17780" marR="17780" marT="0" marB="0" anchor="ctr"/>
                </a:tc>
              </a:tr>
              <a:tr h="445135">
                <a:tc>
                  <a:txBody>
                    <a:bodyPr/>
                    <a:lstStyle/>
                    <a:p>
                      <a:pPr algn="ctr">
                        <a:lnSpc>
                          <a:spcPct val="115000"/>
                        </a:lnSpc>
                        <a:spcAft>
                          <a:spcPts val="0"/>
                        </a:spcAft>
                      </a:pPr>
                      <a:r>
                        <a:rPr lang="ru-RU" sz="1200" dirty="0" smtClean="0">
                          <a:latin typeface="Times New Roman"/>
                          <a:ea typeface="Times New Roman"/>
                          <a:cs typeface="Times New Roman"/>
                        </a:rPr>
                        <a:t>20.</a:t>
                      </a:r>
                      <a:endParaRPr lang="ru-RU" sz="1200" dirty="0">
                        <a:latin typeface="Times New Roman"/>
                        <a:ea typeface="Times New Roman"/>
                        <a:cs typeface="Times New Roman"/>
                      </a:endParaRPr>
                    </a:p>
                  </a:txBody>
                  <a:tcPr marL="68580" marR="68580" marT="0" marB="0" anchor="ctr"/>
                </a:tc>
                <a:tc>
                  <a:txBody>
                    <a:bodyPr/>
                    <a:lstStyle/>
                    <a:p>
                      <a:pPr>
                        <a:lnSpc>
                          <a:spcPct val="115000"/>
                        </a:lnSpc>
                        <a:spcAft>
                          <a:spcPts val="0"/>
                        </a:spcAft>
                      </a:pPr>
                      <a:r>
                        <a:rPr lang="ru-RU" sz="1200" dirty="0" smtClean="0">
                          <a:latin typeface="Times New Roman"/>
                          <a:ea typeface="Times New Roman"/>
                          <a:cs typeface="Times New Roman"/>
                        </a:rPr>
                        <a:t>На оплату задолженности за </a:t>
                      </a:r>
                      <a:r>
                        <a:rPr lang="ru-RU" sz="1200" dirty="0" err="1" smtClean="0">
                          <a:latin typeface="Times New Roman"/>
                          <a:ea typeface="Times New Roman"/>
                          <a:cs typeface="Times New Roman"/>
                        </a:rPr>
                        <a:t>мун.квартиры</a:t>
                      </a:r>
                      <a:r>
                        <a:rPr lang="ru-RU" sz="1200" dirty="0" smtClean="0">
                          <a:latin typeface="Times New Roman"/>
                          <a:ea typeface="Times New Roman"/>
                          <a:cs typeface="Times New Roman"/>
                        </a:rPr>
                        <a:t>, расположенных по адресу ул. Нефтяников, д.9,кв.1, 9, 12</a:t>
                      </a:r>
                      <a:endParaRPr lang="ru-RU" sz="1200" dirty="0">
                        <a:latin typeface="Times New Roman"/>
                        <a:ea typeface="Times New Roman"/>
                        <a:cs typeface="Times New Roman"/>
                      </a:endParaRPr>
                    </a:p>
                  </a:txBody>
                  <a:tcPr marL="68580" marR="68580" marT="0" marB="0" anchor="b"/>
                </a:tc>
                <a:tc>
                  <a:txBody>
                    <a:bodyPr/>
                    <a:lstStyle/>
                    <a:p>
                      <a:pPr algn="ctr">
                        <a:spcAft>
                          <a:spcPts val="0"/>
                        </a:spcAft>
                      </a:pPr>
                      <a:r>
                        <a:rPr lang="ru-RU" sz="1200" dirty="0">
                          <a:effectLst/>
                          <a:latin typeface="Times New Roman"/>
                          <a:ea typeface="Times New Roman"/>
                        </a:rPr>
                        <a:t>5,430</a:t>
                      </a:r>
                    </a:p>
                  </a:txBody>
                  <a:tcPr marL="17780" marR="17780" marT="0" marB="0" anchor="ctr"/>
                </a:tc>
                <a:tc>
                  <a:txBody>
                    <a:bodyPr/>
                    <a:lstStyle/>
                    <a:p>
                      <a:pPr algn="ctr">
                        <a:spcAft>
                          <a:spcPts val="0"/>
                        </a:spcAft>
                      </a:pPr>
                      <a:r>
                        <a:rPr lang="ru-RU" sz="1200" dirty="0">
                          <a:effectLst/>
                          <a:latin typeface="Times New Roman"/>
                          <a:ea typeface="Times New Roman"/>
                        </a:rPr>
                        <a:t>5,430</a:t>
                      </a:r>
                    </a:p>
                  </a:txBody>
                  <a:tcPr marL="17780" marR="17780" marT="0" marB="0" anchor="ctr"/>
                </a:tc>
              </a:tr>
              <a:tr h="252441">
                <a:tc>
                  <a:txBody>
                    <a:bodyPr/>
                    <a:lstStyle/>
                    <a:p>
                      <a:pPr algn="ctr">
                        <a:lnSpc>
                          <a:spcPct val="115000"/>
                        </a:lnSpc>
                        <a:spcAft>
                          <a:spcPts val="0"/>
                        </a:spcAft>
                      </a:pPr>
                      <a:r>
                        <a:rPr lang="ru-RU" sz="1200" dirty="0" smtClean="0">
                          <a:latin typeface="Times New Roman"/>
                          <a:ea typeface="Times New Roman"/>
                          <a:cs typeface="Times New Roman"/>
                        </a:rPr>
                        <a:t>21.</a:t>
                      </a:r>
                      <a:endParaRPr lang="ru-RU" sz="1200" dirty="0">
                        <a:latin typeface="Times New Roman"/>
                        <a:ea typeface="Times New Roman"/>
                        <a:cs typeface="Times New Roman"/>
                      </a:endParaRPr>
                    </a:p>
                  </a:txBody>
                  <a:tcPr marL="68580" marR="68580" marT="0" marB="0" anchor="ctr"/>
                </a:tc>
                <a:tc>
                  <a:txBody>
                    <a:bodyPr/>
                    <a:lstStyle/>
                    <a:p>
                      <a:pPr>
                        <a:lnSpc>
                          <a:spcPct val="115000"/>
                        </a:lnSpc>
                        <a:spcAft>
                          <a:spcPts val="0"/>
                        </a:spcAft>
                      </a:pPr>
                      <a:r>
                        <a:rPr lang="ru-RU" sz="1200" dirty="0" smtClean="0">
                          <a:latin typeface="Times New Roman"/>
                          <a:ea typeface="Times New Roman"/>
                          <a:cs typeface="Times New Roman"/>
                        </a:rPr>
                        <a:t>Выделение по ходатайству, на приобретение памятных подарков.</a:t>
                      </a:r>
                      <a:endParaRPr lang="ru-RU" sz="1200" dirty="0">
                        <a:latin typeface="Times New Roman"/>
                        <a:ea typeface="Times New Roman"/>
                        <a:cs typeface="Times New Roman"/>
                      </a:endParaRPr>
                    </a:p>
                  </a:txBody>
                  <a:tcPr marL="68580" marR="68580" marT="0" marB="0" anchor="b"/>
                </a:tc>
                <a:tc>
                  <a:txBody>
                    <a:bodyPr/>
                    <a:lstStyle/>
                    <a:p>
                      <a:pPr algn="ctr">
                        <a:spcAft>
                          <a:spcPts val="0"/>
                        </a:spcAft>
                      </a:pPr>
                      <a:r>
                        <a:rPr lang="ru-RU" sz="1200" dirty="0">
                          <a:effectLst/>
                          <a:latin typeface="Times New Roman"/>
                          <a:ea typeface="Times New Roman"/>
                        </a:rPr>
                        <a:t>1,000</a:t>
                      </a:r>
                    </a:p>
                  </a:txBody>
                  <a:tcPr marL="17780" marR="17780" marT="0" marB="0" anchor="ctr"/>
                </a:tc>
                <a:tc>
                  <a:txBody>
                    <a:bodyPr/>
                    <a:lstStyle/>
                    <a:p>
                      <a:pPr algn="ctr">
                        <a:spcAft>
                          <a:spcPts val="0"/>
                        </a:spcAft>
                      </a:pPr>
                      <a:r>
                        <a:rPr lang="ru-RU" sz="1200" dirty="0">
                          <a:effectLst/>
                          <a:latin typeface="Times New Roman"/>
                          <a:ea typeface="Times New Roman"/>
                        </a:rPr>
                        <a:t>1,000</a:t>
                      </a:r>
                    </a:p>
                  </a:txBody>
                  <a:tcPr marL="17780" marR="17780" marT="0" marB="0" anchor="ctr"/>
                </a:tc>
              </a:tr>
              <a:tr h="238177">
                <a:tc>
                  <a:txBody>
                    <a:bodyPr/>
                    <a:lstStyle/>
                    <a:p>
                      <a:pPr algn="ctr">
                        <a:lnSpc>
                          <a:spcPct val="115000"/>
                        </a:lnSpc>
                        <a:spcAft>
                          <a:spcPts val="0"/>
                        </a:spcAft>
                      </a:pPr>
                      <a:r>
                        <a:rPr lang="ru-RU" sz="1200" dirty="0" smtClean="0">
                          <a:latin typeface="Times New Roman"/>
                          <a:ea typeface="Times New Roman"/>
                          <a:cs typeface="Times New Roman"/>
                        </a:rPr>
                        <a:t>22.</a:t>
                      </a:r>
                      <a:endParaRPr lang="ru-RU" sz="1200" dirty="0">
                        <a:latin typeface="Times New Roman"/>
                        <a:ea typeface="Times New Roman"/>
                        <a:cs typeface="Times New Roman"/>
                      </a:endParaRPr>
                    </a:p>
                  </a:txBody>
                  <a:tcPr marL="68580" marR="68580" marT="0" marB="0" anchor="ctr"/>
                </a:tc>
                <a:tc>
                  <a:txBody>
                    <a:bodyPr/>
                    <a:lstStyle/>
                    <a:p>
                      <a:pPr>
                        <a:lnSpc>
                          <a:spcPct val="115000"/>
                        </a:lnSpc>
                        <a:spcAft>
                          <a:spcPts val="0"/>
                        </a:spcAft>
                      </a:pPr>
                      <a:r>
                        <a:rPr lang="ru-RU" sz="1200" dirty="0" smtClean="0">
                          <a:latin typeface="Times New Roman"/>
                          <a:ea typeface="Times New Roman"/>
                          <a:cs typeface="Times New Roman"/>
                        </a:rPr>
                        <a:t>Выделение по ходатайству, на приобретение памятных подарков.</a:t>
                      </a:r>
                      <a:endParaRPr lang="ru-RU" sz="1200" dirty="0">
                        <a:latin typeface="Times New Roman"/>
                        <a:ea typeface="Times New Roman"/>
                        <a:cs typeface="Times New Roman"/>
                      </a:endParaRPr>
                    </a:p>
                  </a:txBody>
                  <a:tcPr marL="68580" marR="68580" marT="0" marB="0" anchor="b"/>
                </a:tc>
                <a:tc>
                  <a:txBody>
                    <a:bodyPr/>
                    <a:lstStyle/>
                    <a:p>
                      <a:pPr algn="ctr">
                        <a:spcAft>
                          <a:spcPts val="0"/>
                        </a:spcAft>
                      </a:pPr>
                      <a:r>
                        <a:rPr lang="ru-RU" sz="1200" dirty="0">
                          <a:effectLst/>
                          <a:latin typeface="Times New Roman"/>
                          <a:ea typeface="Times New Roman"/>
                        </a:rPr>
                        <a:t>1,000</a:t>
                      </a:r>
                    </a:p>
                  </a:txBody>
                  <a:tcPr marL="17780" marR="17780" marT="0" marB="0" anchor="ctr"/>
                </a:tc>
                <a:tc>
                  <a:txBody>
                    <a:bodyPr/>
                    <a:lstStyle/>
                    <a:p>
                      <a:pPr algn="ctr">
                        <a:spcAft>
                          <a:spcPts val="0"/>
                        </a:spcAft>
                      </a:pPr>
                      <a:r>
                        <a:rPr lang="ru-RU" sz="1200" dirty="0">
                          <a:effectLst/>
                          <a:latin typeface="Times New Roman"/>
                          <a:ea typeface="Times New Roman"/>
                        </a:rPr>
                        <a:t>1,000</a:t>
                      </a:r>
                    </a:p>
                  </a:txBody>
                  <a:tcPr marL="17780" marR="17780" marT="0" marB="0" anchor="ctr"/>
                </a:tc>
              </a:tr>
              <a:tr h="463758">
                <a:tc>
                  <a:txBody>
                    <a:bodyPr/>
                    <a:lstStyle/>
                    <a:p>
                      <a:pPr algn="ctr">
                        <a:lnSpc>
                          <a:spcPct val="115000"/>
                        </a:lnSpc>
                        <a:spcAft>
                          <a:spcPts val="0"/>
                        </a:spcAft>
                      </a:pPr>
                      <a:r>
                        <a:rPr lang="ru-RU" sz="1200" dirty="0" smtClean="0">
                          <a:latin typeface="Times New Roman"/>
                          <a:ea typeface="Times New Roman"/>
                          <a:cs typeface="Times New Roman"/>
                        </a:rPr>
                        <a:t>23.</a:t>
                      </a:r>
                      <a:endParaRPr lang="ru-RU" sz="1200" dirty="0">
                        <a:latin typeface="Times New Roman"/>
                        <a:ea typeface="Times New Roman"/>
                        <a:cs typeface="Times New Roman"/>
                      </a:endParaRPr>
                    </a:p>
                  </a:txBody>
                  <a:tcPr marL="68580" marR="68580" marT="0" marB="0" anchor="ctr"/>
                </a:tc>
                <a:tc>
                  <a:txBody>
                    <a:bodyPr/>
                    <a:lstStyle/>
                    <a:p>
                      <a:pPr>
                        <a:lnSpc>
                          <a:spcPct val="115000"/>
                        </a:lnSpc>
                        <a:spcAft>
                          <a:spcPts val="0"/>
                        </a:spcAft>
                      </a:pPr>
                      <a:r>
                        <a:rPr lang="ru-RU" sz="1200" dirty="0" smtClean="0">
                          <a:latin typeface="Times New Roman"/>
                          <a:ea typeface="Times New Roman"/>
                          <a:cs typeface="Times New Roman"/>
                        </a:rPr>
                        <a:t>На возмещение расходов ТСЖ </a:t>
                      </a:r>
                      <a:r>
                        <a:rPr lang="ru-RU" sz="1200" dirty="0" err="1" smtClean="0">
                          <a:latin typeface="Times New Roman"/>
                          <a:ea typeface="Times New Roman"/>
                          <a:cs typeface="Times New Roman"/>
                        </a:rPr>
                        <a:t>мкр</a:t>
                      </a:r>
                      <a:r>
                        <a:rPr lang="ru-RU" sz="1200" dirty="0" smtClean="0">
                          <a:latin typeface="Times New Roman"/>
                          <a:ea typeface="Times New Roman"/>
                          <a:cs typeface="Times New Roman"/>
                        </a:rPr>
                        <a:t>. Казахстан, приобретение монтажной пены для устранения протечек с крыши домов по адресу </a:t>
                      </a:r>
                      <a:r>
                        <a:rPr lang="ru-RU" sz="1200" dirty="0" err="1" smtClean="0">
                          <a:latin typeface="Times New Roman"/>
                          <a:ea typeface="Times New Roman"/>
                          <a:cs typeface="Times New Roman"/>
                        </a:rPr>
                        <a:t>мкр</a:t>
                      </a:r>
                      <a:r>
                        <a:rPr lang="ru-RU" sz="1200" dirty="0" smtClean="0">
                          <a:latin typeface="Times New Roman"/>
                          <a:ea typeface="Times New Roman"/>
                          <a:cs typeface="Times New Roman"/>
                        </a:rPr>
                        <a:t>. Казахстан, д.14 и 14А</a:t>
                      </a:r>
                      <a:endParaRPr lang="ru-RU" sz="1200" dirty="0">
                        <a:latin typeface="Times New Roman"/>
                        <a:ea typeface="Times New Roman"/>
                        <a:cs typeface="Times New Roman"/>
                      </a:endParaRPr>
                    </a:p>
                  </a:txBody>
                  <a:tcPr marL="68580" marR="68580" marT="0" marB="0" anchor="b"/>
                </a:tc>
                <a:tc>
                  <a:txBody>
                    <a:bodyPr/>
                    <a:lstStyle/>
                    <a:p>
                      <a:pPr algn="ctr">
                        <a:spcAft>
                          <a:spcPts val="0"/>
                        </a:spcAft>
                      </a:pPr>
                      <a:r>
                        <a:rPr lang="ru-RU" sz="1200" dirty="0">
                          <a:effectLst/>
                          <a:latin typeface="Times New Roman"/>
                          <a:ea typeface="Times New Roman"/>
                        </a:rPr>
                        <a:t>7,600</a:t>
                      </a:r>
                    </a:p>
                  </a:txBody>
                  <a:tcPr marL="17780" marR="17780" marT="0" marB="0" anchor="ctr"/>
                </a:tc>
                <a:tc>
                  <a:txBody>
                    <a:bodyPr/>
                    <a:lstStyle/>
                    <a:p>
                      <a:pPr algn="ctr">
                        <a:spcAft>
                          <a:spcPts val="0"/>
                        </a:spcAft>
                      </a:pPr>
                      <a:r>
                        <a:rPr lang="ru-RU" sz="1200" dirty="0">
                          <a:effectLst/>
                          <a:latin typeface="Times New Roman"/>
                          <a:ea typeface="Times New Roman"/>
                        </a:rPr>
                        <a:t>7,600</a:t>
                      </a:r>
                    </a:p>
                  </a:txBody>
                  <a:tcPr marL="17780" marR="17780" marT="0" marB="0" anchor="ctr"/>
                </a:tc>
              </a:tr>
              <a:tr h="463758">
                <a:tc>
                  <a:txBody>
                    <a:bodyPr/>
                    <a:lstStyle/>
                    <a:p>
                      <a:pPr algn="ctr">
                        <a:lnSpc>
                          <a:spcPct val="115000"/>
                        </a:lnSpc>
                        <a:spcAft>
                          <a:spcPts val="0"/>
                        </a:spcAft>
                      </a:pPr>
                      <a:r>
                        <a:rPr lang="ru-RU" sz="1200" dirty="0" smtClean="0">
                          <a:latin typeface="Times New Roman"/>
                          <a:ea typeface="Times New Roman"/>
                          <a:cs typeface="Times New Roman"/>
                        </a:rPr>
                        <a:t>24.</a:t>
                      </a:r>
                      <a:endParaRPr lang="ru-RU" sz="1200" dirty="0">
                        <a:latin typeface="Times New Roman"/>
                        <a:ea typeface="Times New Roman"/>
                        <a:cs typeface="Times New Roman"/>
                      </a:endParaRPr>
                    </a:p>
                  </a:txBody>
                  <a:tcPr marL="68580" marR="68580" marT="0" marB="0" anchor="ctr"/>
                </a:tc>
                <a:tc>
                  <a:txBody>
                    <a:bodyPr/>
                    <a:lstStyle/>
                    <a:p>
                      <a:pPr>
                        <a:lnSpc>
                          <a:spcPct val="115000"/>
                        </a:lnSpc>
                        <a:spcAft>
                          <a:spcPts val="0"/>
                        </a:spcAft>
                      </a:pPr>
                      <a:r>
                        <a:rPr lang="ru-RU" sz="1200" dirty="0" smtClean="0">
                          <a:latin typeface="Times New Roman"/>
                          <a:ea typeface="Times New Roman"/>
                          <a:cs typeface="Times New Roman"/>
                        </a:rPr>
                        <a:t>На оплату работ по санитарно-эпидемиологической экспертизе (оценке, заключения), обследования, отбор проб водозаборных скважин</a:t>
                      </a:r>
                      <a:endParaRPr lang="ru-RU" sz="1200" dirty="0">
                        <a:latin typeface="Times New Roman"/>
                        <a:ea typeface="Times New Roman"/>
                        <a:cs typeface="Times New Roman"/>
                      </a:endParaRPr>
                    </a:p>
                  </a:txBody>
                  <a:tcPr marL="68580" marR="68580" marT="0" marB="0" anchor="b"/>
                </a:tc>
                <a:tc>
                  <a:txBody>
                    <a:bodyPr/>
                    <a:lstStyle/>
                    <a:p>
                      <a:pPr algn="ctr">
                        <a:spcAft>
                          <a:spcPts val="0"/>
                        </a:spcAft>
                      </a:pPr>
                      <a:r>
                        <a:rPr lang="ru-RU" sz="1200" dirty="0">
                          <a:effectLst/>
                          <a:latin typeface="Times New Roman"/>
                          <a:ea typeface="Times New Roman"/>
                        </a:rPr>
                        <a:t>8,700</a:t>
                      </a:r>
                    </a:p>
                  </a:txBody>
                  <a:tcPr marL="17780" marR="17780" marT="0" marB="0" anchor="ctr"/>
                </a:tc>
                <a:tc>
                  <a:txBody>
                    <a:bodyPr/>
                    <a:lstStyle/>
                    <a:p>
                      <a:pPr algn="ctr">
                        <a:spcAft>
                          <a:spcPts val="0"/>
                        </a:spcAft>
                      </a:pPr>
                      <a:r>
                        <a:rPr lang="ru-RU" sz="1200" dirty="0">
                          <a:effectLst/>
                          <a:latin typeface="Times New Roman"/>
                          <a:ea typeface="Times New Roman"/>
                        </a:rPr>
                        <a:t>8,700</a:t>
                      </a:r>
                    </a:p>
                  </a:txBody>
                  <a:tcPr marL="17780" marR="17780" marT="0" marB="0" anchor="ctr"/>
                </a:tc>
              </a:tr>
              <a:tr h="359453">
                <a:tc>
                  <a:txBody>
                    <a:bodyPr/>
                    <a:lstStyle/>
                    <a:p>
                      <a:pPr algn="ctr">
                        <a:lnSpc>
                          <a:spcPct val="115000"/>
                        </a:lnSpc>
                        <a:spcAft>
                          <a:spcPts val="0"/>
                        </a:spcAft>
                      </a:pPr>
                      <a:endParaRPr lang="ru-RU" sz="1200" dirty="0">
                        <a:latin typeface="Times New Roman"/>
                        <a:ea typeface="Times New Roman"/>
                        <a:cs typeface="Times New Roman"/>
                      </a:endParaRPr>
                    </a:p>
                  </a:txBody>
                  <a:tcPr marL="68580" marR="68580" marT="0" marB="0" anchor="b"/>
                </a:tc>
                <a:tc>
                  <a:txBody>
                    <a:bodyPr/>
                    <a:lstStyle/>
                    <a:p>
                      <a:pPr>
                        <a:lnSpc>
                          <a:spcPct val="115000"/>
                        </a:lnSpc>
                        <a:spcAft>
                          <a:spcPts val="0"/>
                        </a:spcAft>
                      </a:pPr>
                      <a:r>
                        <a:rPr lang="ru-RU" sz="1200" b="1" dirty="0" smtClean="0">
                          <a:latin typeface="Times New Roman"/>
                          <a:ea typeface="Times New Roman"/>
                          <a:cs typeface="Times New Roman"/>
                        </a:rPr>
                        <a:t>ИТОГО:</a:t>
                      </a:r>
                      <a:endParaRPr lang="ru-RU" sz="1200" b="1" dirty="0">
                        <a:latin typeface="Times New Roman"/>
                        <a:ea typeface="Times New Roman"/>
                        <a:cs typeface="Times New Roman"/>
                      </a:endParaRPr>
                    </a:p>
                  </a:txBody>
                  <a:tcPr marL="68580" marR="68580" marT="0" marB="0" anchor="b"/>
                </a:tc>
                <a:tc>
                  <a:txBody>
                    <a:bodyPr/>
                    <a:lstStyle/>
                    <a:p>
                      <a:pPr algn="ctr">
                        <a:spcAft>
                          <a:spcPts val="0"/>
                        </a:spcAft>
                      </a:pPr>
                      <a:r>
                        <a:rPr lang="ru-RU" sz="1200" b="1" dirty="0" smtClean="0">
                          <a:effectLst/>
                          <a:latin typeface="Times New Roman"/>
                          <a:ea typeface="Times New Roman"/>
                        </a:rPr>
                        <a:t>601,979</a:t>
                      </a:r>
                      <a:endParaRPr lang="ru-RU" sz="1200" b="1" dirty="0">
                        <a:effectLst/>
                        <a:latin typeface="Times New Roman"/>
                        <a:ea typeface="Times New Roman"/>
                      </a:endParaRPr>
                    </a:p>
                  </a:txBody>
                  <a:tcPr marL="17780" marR="17780" marT="0" marB="0" anchor="ctr"/>
                </a:tc>
                <a:tc>
                  <a:txBody>
                    <a:bodyPr/>
                    <a:lstStyle/>
                    <a:p>
                      <a:pPr algn="ctr">
                        <a:spcAft>
                          <a:spcPts val="0"/>
                        </a:spcAft>
                      </a:pPr>
                      <a:r>
                        <a:rPr lang="ru-RU" sz="1200" b="1" dirty="0" smtClean="0">
                          <a:effectLst/>
                          <a:latin typeface="Times New Roman"/>
                          <a:ea typeface="Times New Roman"/>
                        </a:rPr>
                        <a:t>601,979</a:t>
                      </a:r>
                      <a:endParaRPr lang="ru-RU" sz="1200" b="1" dirty="0">
                        <a:effectLst/>
                        <a:latin typeface="Times New Roman"/>
                        <a:ea typeface="Times New Roman"/>
                      </a:endParaRPr>
                    </a:p>
                  </a:txBody>
                  <a:tcPr marL="17780" marR="17780" marT="0" marB="0" anchor="ctr"/>
                </a:tc>
              </a:tr>
            </a:tbl>
          </a:graphicData>
        </a:graphic>
      </p:graphicFrame>
    </p:spTree>
    <p:extLst>
      <p:ext uri="{BB962C8B-B14F-4D97-AF65-F5344CB8AC3E}">
        <p14:creationId xmlns:p14="http://schemas.microsoft.com/office/powerpoint/2010/main" val="3746431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500066"/>
          </a:xfrm>
        </p:spPr>
        <p:txBody>
          <a:bodyPr>
            <a:normAutofit fontScale="90000"/>
          </a:bodyPr>
          <a:lstStyle/>
          <a:p>
            <a:r>
              <a:rPr lang="ru-RU" sz="2000" b="1" dirty="0" smtClean="0">
                <a:solidFill>
                  <a:srgbClr val="002060"/>
                </a:solidFill>
              </a:rPr>
              <a:t>Отчёт об использовании средств Дорожного фонда Александровского сельского поселения за 2017 год</a:t>
            </a:r>
            <a:r>
              <a:rPr lang="ru-RU" sz="1800" dirty="0" smtClean="0"/>
              <a:t/>
            </a:r>
            <a:br>
              <a:rPr lang="ru-RU" sz="1800" dirty="0" smtClean="0"/>
            </a:br>
            <a:endParaRPr lang="ru-RU" sz="1800"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sz="quarter" idx="1"/>
            <p:extLst>
              <p:ext uri="{D42A27DB-BD31-4B8C-83A1-F6EECF244321}">
                <p14:modId xmlns:p14="http://schemas.microsoft.com/office/powerpoint/2010/main" val="3658472846"/>
              </p:ext>
            </p:extLst>
          </p:nvPr>
        </p:nvGraphicFramePr>
        <p:xfrm>
          <a:off x="323528" y="908721"/>
          <a:ext cx="8208911" cy="4908912"/>
        </p:xfrm>
        <a:graphic>
          <a:graphicData uri="http://schemas.openxmlformats.org/drawingml/2006/table">
            <a:tbl>
              <a:tblPr firstRow="1" bandRow="1">
                <a:tableStyleId>{00A15C55-8517-42AA-B614-E9B94910E393}</a:tableStyleId>
              </a:tblPr>
              <a:tblGrid>
                <a:gridCol w="4533280"/>
                <a:gridCol w="1225211"/>
                <a:gridCol w="1225210"/>
                <a:gridCol w="1225210"/>
              </a:tblGrid>
              <a:tr h="557705">
                <a:tc>
                  <a:txBody>
                    <a:bodyPr/>
                    <a:lstStyle/>
                    <a:p>
                      <a:pPr algn="ctr">
                        <a:spcAft>
                          <a:spcPts val="0"/>
                        </a:spcAft>
                      </a:pPr>
                      <a:r>
                        <a:rPr lang="ru-RU" sz="1200" dirty="0">
                          <a:solidFill>
                            <a:schemeClr val="tx1"/>
                          </a:solidFill>
                          <a:latin typeface="Times New Roman"/>
                          <a:ea typeface="Times New Roman"/>
                          <a:cs typeface="Times New Roman"/>
                        </a:rPr>
                        <a:t>Наименование</a:t>
                      </a:r>
                    </a:p>
                  </a:txBody>
                  <a:tcPr marL="68580" marR="68580" marT="0" marB="0" anchor="ctr"/>
                </a:tc>
                <a:tc>
                  <a:txBody>
                    <a:bodyPr/>
                    <a:lstStyle/>
                    <a:p>
                      <a:pPr algn="ctr">
                        <a:spcAft>
                          <a:spcPts val="0"/>
                        </a:spcAft>
                      </a:pPr>
                      <a:r>
                        <a:rPr lang="ru-RU" sz="1200" dirty="0">
                          <a:solidFill>
                            <a:schemeClr val="tx1"/>
                          </a:solidFill>
                          <a:latin typeface="Times New Roman"/>
                          <a:ea typeface="Times New Roman"/>
                          <a:cs typeface="Times New Roman"/>
                        </a:rPr>
                        <a:t>Утверждено на </a:t>
                      </a:r>
                      <a:r>
                        <a:rPr lang="ru-RU" sz="1200" dirty="0" smtClean="0">
                          <a:solidFill>
                            <a:schemeClr val="tx1"/>
                          </a:solidFill>
                          <a:latin typeface="Times New Roman"/>
                          <a:ea typeface="Times New Roman"/>
                          <a:cs typeface="Times New Roman"/>
                        </a:rPr>
                        <a:t>2017 </a:t>
                      </a:r>
                      <a:r>
                        <a:rPr lang="ru-RU" sz="1200" dirty="0">
                          <a:solidFill>
                            <a:schemeClr val="tx1"/>
                          </a:solidFill>
                          <a:latin typeface="Times New Roman"/>
                          <a:ea typeface="Times New Roman"/>
                          <a:cs typeface="Times New Roman"/>
                        </a:rPr>
                        <a:t>год, тыс. руб.</a:t>
                      </a:r>
                    </a:p>
                  </a:txBody>
                  <a:tcPr anchor="ctr"/>
                </a:tc>
                <a:tc>
                  <a:txBody>
                    <a:bodyPr/>
                    <a:lstStyle/>
                    <a:p>
                      <a:pPr algn="ctr">
                        <a:spcAft>
                          <a:spcPts val="0"/>
                        </a:spcAft>
                      </a:pPr>
                      <a:r>
                        <a:rPr lang="ru-RU" sz="1200" dirty="0">
                          <a:solidFill>
                            <a:schemeClr val="tx1"/>
                          </a:solidFill>
                          <a:latin typeface="Times New Roman"/>
                          <a:ea typeface="Times New Roman"/>
                          <a:cs typeface="Times New Roman"/>
                        </a:rPr>
                        <a:t>Исполнено за </a:t>
                      </a:r>
                      <a:r>
                        <a:rPr lang="ru-RU" sz="1200" dirty="0" smtClean="0">
                          <a:solidFill>
                            <a:schemeClr val="tx1"/>
                          </a:solidFill>
                          <a:latin typeface="Times New Roman"/>
                          <a:ea typeface="Times New Roman"/>
                          <a:cs typeface="Times New Roman"/>
                        </a:rPr>
                        <a:t>2017 </a:t>
                      </a:r>
                      <a:r>
                        <a:rPr lang="ru-RU" sz="1200" dirty="0">
                          <a:solidFill>
                            <a:schemeClr val="tx1"/>
                          </a:solidFill>
                          <a:latin typeface="Times New Roman"/>
                          <a:ea typeface="Times New Roman"/>
                          <a:cs typeface="Times New Roman"/>
                        </a:rPr>
                        <a:t>год, тыс. руб.</a:t>
                      </a:r>
                    </a:p>
                  </a:txBody>
                  <a:tcPr anchor="ctr"/>
                </a:tc>
                <a:tc>
                  <a:txBody>
                    <a:bodyPr/>
                    <a:lstStyle/>
                    <a:p>
                      <a:pPr algn="ctr">
                        <a:spcAft>
                          <a:spcPts val="0"/>
                        </a:spcAft>
                      </a:pPr>
                      <a:r>
                        <a:rPr lang="ru-RU" sz="1200" dirty="0" smtClean="0">
                          <a:solidFill>
                            <a:schemeClr val="tx1"/>
                          </a:solidFill>
                          <a:latin typeface="Times New Roman"/>
                          <a:ea typeface="Times New Roman"/>
                          <a:cs typeface="Times New Roman"/>
                        </a:rPr>
                        <a:t>% исполнения</a:t>
                      </a:r>
                      <a:endParaRPr lang="ru-RU" sz="1200" dirty="0">
                        <a:solidFill>
                          <a:schemeClr val="tx1"/>
                        </a:solidFill>
                        <a:latin typeface="Times New Roman"/>
                        <a:ea typeface="Times New Roman"/>
                        <a:cs typeface="Times New Roman"/>
                      </a:endParaRPr>
                    </a:p>
                  </a:txBody>
                  <a:tcPr anchor="ctr"/>
                </a:tc>
              </a:tr>
              <a:tr h="702192">
                <a:tc>
                  <a:txBody>
                    <a:bodyPr/>
                    <a:lstStyle/>
                    <a:p>
                      <a:pPr algn="l">
                        <a:spcAft>
                          <a:spcPts val="0"/>
                        </a:spcAft>
                      </a:pPr>
                      <a:r>
                        <a:rPr lang="ru-RU" sz="1200" dirty="0" smtClean="0">
                          <a:latin typeface="Times New Roman"/>
                          <a:ea typeface="Times New Roman"/>
                          <a:cs typeface="Times New Roman"/>
                        </a:rPr>
                        <a:t>Капитальный и текущий ремонт автомобильных дорог и инженерных сооружений на них в границах муниципальных районов и поселений (</a:t>
                      </a:r>
                      <a:r>
                        <a:rPr lang="ru-RU" sz="1200" dirty="0" err="1" smtClean="0">
                          <a:latin typeface="Times New Roman"/>
                          <a:ea typeface="Times New Roman"/>
                          <a:cs typeface="Times New Roman"/>
                        </a:rPr>
                        <a:t>софинансирование</a:t>
                      </a:r>
                      <a:r>
                        <a:rPr lang="ru-RU" sz="1200" dirty="0" smtClean="0">
                          <a:latin typeface="Times New Roman"/>
                          <a:ea typeface="Times New Roman"/>
                          <a:cs typeface="Times New Roman"/>
                        </a:rPr>
                        <a:t> к областным средствам)</a:t>
                      </a:r>
                      <a:endParaRPr lang="ru-RU" sz="1200" dirty="0">
                        <a:latin typeface="Times New Roman"/>
                        <a:ea typeface="Times New Roman"/>
                        <a:cs typeface="Times New Roman"/>
                      </a:endParaRPr>
                    </a:p>
                  </a:txBody>
                  <a:tcPr marL="68580" marR="68580" marT="0" marB="0" anchor="ctr"/>
                </a:tc>
                <a:tc>
                  <a:txBody>
                    <a:bodyPr/>
                    <a:lstStyle/>
                    <a:p>
                      <a:pPr algn="r">
                        <a:spcAft>
                          <a:spcPts val="0"/>
                        </a:spcAft>
                      </a:pPr>
                      <a:r>
                        <a:rPr lang="ru-RU" sz="1200" dirty="0">
                          <a:solidFill>
                            <a:srgbClr val="000000"/>
                          </a:solidFill>
                          <a:effectLst/>
                          <a:latin typeface="Times New Roman" panose="02020603050405020304" pitchFamily="18" charset="0"/>
                          <a:ea typeface="Times New Roman"/>
                          <a:cs typeface="Times New Roman" panose="02020603050405020304" pitchFamily="18" charset="0"/>
                        </a:rPr>
                        <a:t>67,680</a:t>
                      </a:r>
                      <a:endParaRPr lang="ru-RU" sz="1200" dirty="0">
                        <a:effectLst/>
                        <a:latin typeface="Times New Roman" panose="02020603050405020304" pitchFamily="18" charset="0"/>
                        <a:ea typeface="Times New Roman"/>
                        <a:cs typeface="Times New Roman" panose="02020603050405020304" pitchFamily="18" charset="0"/>
                      </a:endParaRPr>
                    </a:p>
                  </a:txBody>
                  <a:tcPr marL="17780" marR="17780" marT="0" marB="0" anchor="ctr"/>
                </a:tc>
                <a:tc>
                  <a:txBody>
                    <a:bodyPr/>
                    <a:lstStyle/>
                    <a:p>
                      <a:pPr algn="r">
                        <a:spcAft>
                          <a:spcPts val="0"/>
                        </a:spcAft>
                      </a:pPr>
                      <a:r>
                        <a:rPr lang="ru-RU" sz="1200" dirty="0">
                          <a:solidFill>
                            <a:srgbClr val="000000"/>
                          </a:solidFill>
                          <a:effectLst/>
                          <a:latin typeface="Times New Roman" panose="02020603050405020304" pitchFamily="18" charset="0"/>
                          <a:ea typeface="Times New Roman"/>
                          <a:cs typeface="Times New Roman" panose="02020603050405020304" pitchFamily="18" charset="0"/>
                        </a:rPr>
                        <a:t>67,680</a:t>
                      </a:r>
                      <a:endParaRPr lang="ru-RU" sz="1200" dirty="0">
                        <a:effectLst/>
                        <a:latin typeface="Times New Roman" panose="02020603050405020304" pitchFamily="18" charset="0"/>
                        <a:ea typeface="Times New Roman"/>
                        <a:cs typeface="Times New Roman" panose="02020603050405020304" pitchFamily="18" charset="0"/>
                      </a:endParaRPr>
                    </a:p>
                  </a:txBody>
                  <a:tcPr marL="17780" marR="17780" marT="0" marB="0" anchor="ctr"/>
                </a:tc>
                <a:tc>
                  <a:txBody>
                    <a:bodyPr/>
                    <a:lstStyle/>
                    <a:p>
                      <a:pPr algn="r">
                        <a:spcAft>
                          <a:spcPts val="0"/>
                        </a:spcAft>
                      </a:pPr>
                      <a:r>
                        <a:rPr lang="ru-RU" sz="1200" dirty="0" smtClean="0">
                          <a:effectLst/>
                          <a:latin typeface="Times New Roman" panose="02020603050405020304" pitchFamily="18" charset="0"/>
                          <a:ea typeface="Times New Roman"/>
                          <a:cs typeface="Times New Roman" panose="02020603050405020304" pitchFamily="18" charset="0"/>
                        </a:rPr>
                        <a:t>100</a:t>
                      </a:r>
                      <a:endParaRPr lang="ru-RU" sz="1200" dirty="0">
                        <a:effectLst/>
                        <a:latin typeface="Times New Roman" panose="02020603050405020304" pitchFamily="18" charset="0"/>
                        <a:ea typeface="Times New Roman"/>
                        <a:cs typeface="Times New Roman" panose="02020603050405020304" pitchFamily="18" charset="0"/>
                      </a:endParaRPr>
                    </a:p>
                  </a:txBody>
                  <a:tcPr marL="17780" marR="17780" marT="0" marB="0" anchor="ctr"/>
                </a:tc>
              </a:tr>
              <a:tr h="672524">
                <a:tc>
                  <a:txBody>
                    <a:bodyPr/>
                    <a:lstStyle/>
                    <a:p>
                      <a:pPr algn="l">
                        <a:spcAft>
                          <a:spcPts val="0"/>
                        </a:spcAft>
                      </a:pPr>
                      <a:r>
                        <a:rPr lang="ru-RU" sz="1200" dirty="0" smtClean="0">
                          <a:latin typeface="Times New Roman"/>
                          <a:ea typeface="Times New Roman"/>
                          <a:cs typeface="Times New Roman"/>
                        </a:rPr>
                        <a:t>Капитальный ремонт и (или) ремонт автомобильных дорог общего пользования местного значения в рамках ГП "Развитие транспортной системы в Томской области"</a:t>
                      </a:r>
                      <a:endParaRPr lang="ru-RU" sz="1200" dirty="0">
                        <a:latin typeface="Times New Roman"/>
                        <a:ea typeface="Times New Roman"/>
                        <a:cs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panose="02020603050405020304" pitchFamily="18" charset="0"/>
                          <a:ea typeface="Times New Roman"/>
                          <a:cs typeface="Times New Roman" panose="02020603050405020304" pitchFamily="18" charset="0"/>
                        </a:rPr>
                        <a:t>4 728,800</a:t>
                      </a:r>
                      <a:endParaRPr lang="ru-RU" sz="1200">
                        <a:effectLst/>
                        <a:latin typeface="Times New Roman" panose="02020603050405020304" pitchFamily="18" charset="0"/>
                        <a:ea typeface="Times New Roman"/>
                        <a:cs typeface="Times New Roman" panose="02020603050405020304" pitchFamily="18" charset="0"/>
                      </a:endParaRPr>
                    </a:p>
                  </a:txBody>
                  <a:tcPr marL="17780" marR="17780" marT="0" marB="0" anchor="ctr"/>
                </a:tc>
                <a:tc>
                  <a:txBody>
                    <a:bodyPr/>
                    <a:lstStyle/>
                    <a:p>
                      <a:pPr algn="r">
                        <a:spcAft>
                          <a:spcPts val="0"/>
                        </a:spcAft>
                      </a:pPr>
                      <a:r>
                        <a:rPr lang="ru-RU" sz="1200" dirty="0">
                          <a:solidFill>
                            <a:srgbClr val="000000"/>
                          </a:solidFill>
                          <a:effectLst/>
                          <a:latin typeface="Times New Roman" panose="02020603050405020304" pitchFamily="18" charset="0"/>
                          <a:ea typeface="Times New Roman"/>
                          <a:cs typeface="Times New Roman" panose="02020603050405020304" pitchFamily="18" charset="0"/>
                        </a:rPr>
                        <a:t>4 728,800</a:t>
                      </a:r>
                      <a:endParaRPr lang="ru-RU" sz="1200" dirty="0">
                        <a:effectLst/>
                        <a:latin typeface="Times New Roman" panose="02020603050405020304" pitchFamily="18" charset="0"/>
                        <a:ea typeface="Times New Roman"/>
                        <a:cs typeface="Times New Roman" panose="02020603050405020304" pitchFamily="18" charset="0"/>
                      </a:endParaRPr>
                    </a:p>
                  </a:txBody>
                  <a:tcPr marL="17780" marR="17780" marT="0" marB="0" anchor="ctr"/>
                </a:tc>
                <a:tc>
                  <a:txBody>
                    <a:bodyPr/>
                    <a:lstStyle/>
                    <a:p>
                      <a:pPr algn="r">
                        <a:spcAft>
                          <a:spcPts val="0"/>
                        </a:spcAft>
                      </a:pPr>
                      <a:r>
                        <a:rPr lang="ru-RU" sz="1200" dirty="0" smtClean="0">
                          <a:effectLst/>
                          <a:latin typeface="Times New Roman" panose="02020603050405020304" pitchFamily="18" charset="0"/>
                          <a:ea typeface="Times New Roman"/>
                          <a:cs typeface="Times New Roman" panose="02020603050405020304" pitchFamily="18" charset="0"/>
                        </a:rPr>
                        <a:t>100</a:t>
                      </a:r>
                      <a:endParaRPr lang="ru-RU" sz="1200" dirty="0">
                        <a:effectLst/>
                        <a:latin typeface="Times New Roman" panose="02020603050405020304" pitchFamily="18" charset="0"/>
                        <a:ea typeface="Times New Roman"/>
                        <a:cs typeface="Times New Roman" panose="02020603050405020304" pitchFamily="18" charset="0"/>
                      </a:endParaRPr>
                    </a:p>
                  </a:txBody>
                  <a:tcPr marL="17780" marR="17780" marT="0" marB="0" anchor="ctr"/>
                </a:tc>
              </a:tr>
              <a:tr h="474630">
                <a:tc>
                  <a:txBody>
                    <a:bodyPr/>
                    <a:lstStyle/>
                    <a:p>
                      <a:pPr algn="l">
                        <a:spcAft>
                          <a:spcPts val="0"/>
                        </a:spcAft>
                      </a:pPr>
                      <a:r>
                        <a:rPr lang="ru-RU" sz="1200" dirty="0" smtClean="0">
                          <a:latin typeface="Times New Roman"/>
                          <a:ea typeface="Times New Roman"/>
                          <a:cs typeface="Times New Roman"/>
                        </a:rPr>
                        <a:t>Капитальный и текущий ремонт автомобильных дорог и инженерных сооружений на них в границах муниципальных районов и поселений</a:t>
                      </a:r>
                      <a:endParaRPr lang="ru-RU" sz="1200" dirty="0">
                        <a:latin typeface="Times New Roman"/>
                        <a:ea typeface="Times New Roman"/>
                        <a:cs typeface="Times New Roman"/>
                      </a:endParaRPr>
                    </a:p>
                  </a:txBody>
                  <a:tcPr marL="68580" marR="68580" marT="0" marB="0" anchor="ctr"/>
                </a:tc>
                <a:tc>
                  <a:txBody>
                    <a:bodyPr/>
                    <a:lstStyle/>
                    <a:p>
                      <a:pPr algn="r">
                        <a:spcAft>
                          <a:spcPts val="0"/>
                        </a:spcAft>
                      </a:pPr>
                      <a:r>
                        <a:rPr lang="ru-RU" sz="1200" dirty="0">
                          <a:solidFill>
                            <a:srgbClr val="000000"/>
                          </a:solidFill>
                          <a:effectLst/>
                          <a:latin typeface="Times New Roman" panose="02020603050405020304" pitchFamily="18" charset="0"/>
                          <a:ea typeface="Times New Roman"/>
                          <a:cs typeface="Times New Roman" panose="02020603050405020304" pitchFamily="18" charset="0"/>
                        </a:rPr>
                        <a:t>2 510,000</a:t>
                      </a:r>
                      <a:endParaRPr lang="ru-RU" sz="1200" dirty="0">
                        <a:effectLst/>
                        <a:latin typeface="Times New Roman" panose="02020603050405020304" pitchFamily="18" charset="0"/>
                        <a:ea typeface="Times New Roman"/>
                        <a:cs typeface="Times New Roman" panose="02020603050405020304" pitchFamily="18" charset="0"/>
                      </a:endParaRPr>
                    </a:p>
                  </a:txBody>
                  <a:tcPr marL="17780" marR="17780" marT="0" marB="0" anchor="ctr"/>
                </a:tc>
                <a:tc>
                  <a:txBody>
                    <a:bodyPr/>
                    <a:lstStyle/>
                    <a:p>
                      <a:pPr algn="r">
                        <a:spcAft>
                          <a:spcPts val="0"/>
                        </a:spcAft>
                      </a:pPr>
                      <a:r>
                        <a:rPr lang="ru-RU" sz="1200" dirty="0">
                          <a:solidFill>
                            <a:srgbClr val="000000"/>
                          </a:solidFill>
                          <a:effectLst/>
                          <a:latin typeface="Times New Roman" panose="02020603050405020304" pitchFamily="18" charset="0"/>
                          <a:ea typeface="Times New Roman"/>
                          <a:cs typeface="Times New Roman" panose="02020603050405020304" pitchFamily="18" charset="0"/>
                        </a:rPr>
                        <a:t>2 510,000</a:t>
                      </a:r>
                      <a:endParaRPr lang="ru-RU" sz="1200" dirty="0">
                        <a:effectLst/>
                        <a:latin typeface="Times New Roman" panose="02020603050405020304" pitchFamily="18" charset="0"/>
                        <a:ea typeface="Times New Roman"/>
                        <a:cs typeface="Times New Roman" panose="02020603050405020304" pitchFamily="18" charset="0"/>
                      </a:endParaRPr>
                    </a:p>
                  </a:txBody>
                  <a:tcPr marL="17780" marR="17780" marT="0" marB="0" anchor="ctr"/>
                </a:tc>
                <a:tc>
                  <a:txBody>
                    <a:bodyPr/>
                    <a:lstStyle/>
                    <a:p>
                      <a:pPr algn="r">
                        <a:spcAft>
                          <a:spcPts val="0"/>
                        </a:spcAft>
                      </a:pPr>
                      <a:r>
                        <a:rPr lang="ru-RU" sz="1200" dirty="0" smtClean="0">
                          <a:effectLst/>
                          <a:latin typeface="Times New Roman" panose="02020603050405020304" pitchFamily="18" charset="0"/>
                          <a:ea typeface="Times New Roman"/>
                          <a:cs typeface="Times New Roman" panose="02020603050405020304" pitchFamily="18" charset="0"/>
                        </a:rPr>
                        <a:t>100</a:t>
                      </a:r>
                      <a:endParaRPr lang="ru-RU" sz="1200" dirty="0">
                        <a:effectLst/>
                        <a:latin typeface="Times New Roman" panose="02020603050405020304" pitchFamily="18" charset="0"/>
                        <a:ea typeface="Times New Roman"/>
                        <a:cs typeface="Times New Roman" panose="02020603050405020304" pitchFamily="18" charset="0"/>
                      </a:endParaRPr>
                    </a:p>
                  </a:txBody>
                  <a:tcPr marL="17780" marR="17780" marT="0" marB="0" anchor="ctr"/>
                </a:tc>
              </a:tr>
              <a:tr h="754874">
                <a:tc>
                  <a:txBody>
                    <a:bodyPr/>
                    <a:lstStyle/>
                    <a:p>
                      <a:pPr algn="l">
                        <a:spcAft>
                          <a:spcPts val="0"/>
                        </a:spcAft>
                      </a:pPr>
                      <a:r>
                        <a:rPr lang="ru-RU" sz="1200" dirty="0" smtClean="0">
                          <a:latin typeface="Times New Roman"/>
                          <a:ea typeface="Times New Roman"/>
                          <a:cs typeface="Times New Roman"/>
                        </a:rPr>
                        <a:t>Капитальный и текущий ремонт автомобильных дорог и инженерных сооружений на них в границах муниципальных районов и поселений (</a:t>
                      </a:r>
                      <a:r>
                        <a:rPr lang="ru-RU" sz="1200" dirty="0" err="1" smtClean="0">
                          <a:latin typeface="Times New Roman"/>
                          <a:ea typeface="Times New Roman"/>
                          <a:cs typeface="Times New Roman"/>
                        </a:rPr>
                        <a:t>софинансирование</a:t>
                      </a:r>
                      <a:r>
                        <a:rPr lang="ru-RU" sz="1200" dirty="0" smtClean="0">
                          <a:latin typeface="Times New Roman"/>
                          <a:ea typeface="Times New Roman"/>
                          <a:cs typeface="Times New Roman"/>
                        </a:rPr>
                        <a:t> к областным средствам)</a:t>
                      </a:r>
                      <a:endParaRPr lang="ru-RU" sz="1200" dirty="0">
                        <a:latin typeface="Times New Roman"/>
                        <a:ea typeface="Times New Roman"/>
                        <a:cs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panose="02020603050405020304" pitchFamily="18" charset="0"/>
                          <a:ea typeface="Times New Roman"/>
                          <a:cs typeface="Times New Roman" panose="02020603050405020304" pitchFamily="18" charset="0"/>
                        </a:rPr>
                        <a:t>276,300</a:t>
                      </a:r>
                      <a:endParaRPr lang="ru-RU" sz="1200">
                        <a:effectLst/>
                        <a:latin typeface="Times New Roman" panose="02020603050405020304" pitchFamily="18" charset="0"/>
                        <a:ea typeface="Times New Roman"/>
                        <a:cs typeface="Times New Roman" panose="02020603050405020304" pitchFamily="18" charset="0"/>
                      </a:endParaRPr>
                    </a:p>
                  </a:txBody>
                  <a:tcPr marL="17780" marR="17780" marT="0" marB="0" anchor="ctr"/>
                </a:tc>
                <a:tc>
                  <a:txBody>
                    <a:bodyPr/>
                    <a:lstStyle/>
                    <a:p>
                      <a:pPr algn="r">
                        <a:spcAft>
                          <a:spcPts val="0"/>
                        </a:spcAft>
                      </a:pPr>
                      <a:r>
                        <a:rPr lang="ru-RU" sz="1200" dirty="0">
                          <a:solidFill>
                            <a:srgbClr val="000000"/>
                          </a:solidFill>
                          <a:effectLst/>
                          <a:latin typeface="Times New Roman" panose="02020603050405020304" pitchFamily="18" charset="0"/>
                          <a:ea typeface="Times New Roman"/>
                          <a:cs typeface="Times New Roman" panose="02020603050405020304" pitchFamily="18" charset="0"/>
                        </a:rPr>
                        <a:t>276,300</a:t>
                      </a:r>
                      <a:endParaRPr lang="ru-RU" sz="1200" dirty="0">
                        <a:effectLst/>
                        <a:latin typeface="Times New Roman" panose="02020603050405020304" pitchFamily="18" charset="0"/>
                        <a:ea typeface="Times New Roman"/>
                        <a:cs typeface="Times New Roman" panose="02020603050405020304" pitchFamily="18" charset="0"/>
                      </a:endParaRPr>
                    </a:p>
                  </a:txBody>
                  <a:tcPr marL="17780" marR="17780" marT="0" marB="0" anchor="ctr"/>
                </a:tc>
                <a:tc>
                  <a:txBody>
                    <a:bodyPr/>
                    <a:lstStyle/>
                    <a:p>
                      <a:pPr algn="r">
                        <a:spcAft>
                          <a:spcPts val="0"/>
                        </a:spcAft>
                      </a:pPr>
                      <a:r>
                        <a:rPr lang="ru-RU" sz="1200" dirty="0" smtClean="0">
                          <a:effectLst/>
                          <a:latin typeface="Times New Roman" panose="02020603050405020304" pitchFamily="18" charset="0"/>
                          <a:ea typeface="Times New Roman"/>
                          <a:cs typeface="Times New Roman" panose="02020603050405020304" pitchFamily="18" charset="0"/>
                        </a:rPr>
                        <a:t>100</a:t>
                      </a:r>
                      <a:endParaRPr lang="ru-RU" sz="1200" dirty="0">
                        <a:effectLst/>
                        <a:latin typeface="Times New Roman" panose="02020603050405020304" pitchFamily="18" charset="0"/>
                        <a:ea typeface="Times New Roman"/>
                        <a:cs typeface="Times New Roman" panose="02020603050405020304" pitchFamily="18" charset="0"/>
                      </a:endParaRPr>
                    </a:p>
                  </a:txBody>
                  <a:tcPr marL="17780" marR="17780" marT="0" marB="0" anchor="ctr"/>
                </a:tc>
              </a:tr>
              <a:tr h="474630">
                <a:tc>
                  <a:txBody>
                    <a:bodyPr/>
                    <a:lstStyle/>
                    <a:p>
                      <a:pPr algn="l">
                        <a:spcAft>
                          <a:spcPts val="0"/>
                        </a:spcAft>
                      </a:pPr>
                      <a:r>
                        <a:rPr lang="ru-RU" sz="1200" dirty="0" smtClean="0">
                          <a:latin typeface="Times New Roman"/>
                          <a:ea typeface="Times New Roman"/>
                          <a:cs typeface="Times New Roman"/>
                        </a:rPr>
                        <a:t>Содержание и ремонт дорог общего пользования на территории Александровского сельского поселения</a:t>
                      </a:r>
                      <a:endParaRPr lang="ru-RU" sz="1200" dirty="0">
                        <a:latin typeface="Times New Roman"/>
                        <a:ea typeface="Times New Roman"/>
                        <a:cs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panose="02020603050405020304" pitchFamily="18" charset="0"/>
                          <a:ea typeface="Times New Roman"/>
                          <a:cs typeface="Times New Roman" panose="02020603050405020304" pitchFamily="18" charset="0"/>
                        </a:rPr>
                        <a:t>3 200,000</a:t>
                      </a:r>
                      <a:endParaRPr lang="ru-RU" sz="1200">
                        <a:effectLst/>
                        <a:latin typeface="Times New Roman" panose="02020603050405020304" pitchFamily="18" charset="0"/>
                        <a:ea typeface="Times New Roman"/>
                        <a:cs typeface="Times New Roman" panose="02020603050405020304" pitchFamily="18" charset="0"/>
                      </a:endParaRPr>
                    </a:p>
                  </a:txBody>
                  <a:tcPr marL="17780" marR="17780" marT="0" marB="0" anchor="ctr"/>
                </a:tc>
                <a:tc>
                  <a:txBody>
                    <a:bodyPr/>
                    <a:lstStyle/>
                    <a:p>
                      <a:pPr algn="r">
                        <a:spcAft>
                          <a:spcPts val="0"/>
                        </a:spcAft>
                      </a:pPr>
                      <a:r>
                        <a:rPr lang="ru-RU" sz="1200" dirty="0">
                          <a:solidFill>
                            <a:srgbClr val="000000"/>
                          </a:solidFill>
                          <a:effectLst/>
                          <a:latin typeface="Times New Roman" panose="02020603050405020304" pitchFamily="18" charset="0"/>
                          <a:ea typeface="Times New Roman"/>
                          <a:cs typeface="Times New Roman" panose="02020603050405020304" pitchFamily="18" charset="0"/>
                        </a:rPr>
                        <a:t>2 865,510</a:t>
                      </a:r>
                      <a:endParaRPr lang="ru-RU" sz="1200" dirty="0">
                        <a:effectLst/>
                        <a:latin typeface="Times New Roman" panose="02020603050405020304" pitchFamily="18" charset="0"/>
                        <a:ea typeface="Times New Roman"/>
                        <a:cs typeface="Times New Roman" panose="02020603050405020304" pitchFamily="18" charset="0"/>
                      </a:endParaRPr>
                    </a:p>
                  </a:txBody>
                  <a:tcPr marL="17780" marR="17780" marT="0" marB="0" anchor="ctr"/>
                </a:tc>
                <a:tc>
                  <a:txBody>
                    <a:bodyPr/>
                    <a:lstStyle/>
                    <a:p>
                      <a:pPr algn="r">
                        <a:spcAft>
                          <a:spcPts val="0"/>
                        </a:spcAft>
                      </a:pPr>
                      <a:r>
                        <a:rPr lang="ru-RU" sz="1200" dirty="0" smtClean="0">
                          <a:effectLst/>
                          <a:latin typeface="Times New Roman" panose="02020603050405020304" pitchFamily="18" charset="0"/>
                          <a:ea typeface="Times New Roman"/>
                          <a:cs typeface="Times New Roman" panose="02020603050405020304" pitchFamily="18" charset="0"/>
                        </a:rPr>
                        <a:t>89,5</a:t>
                      </a:r>
                      <a:endParaRPr lang="ru-RU" sz="1200" dirty="0">
                        <a:effectLst/>
                        <a:latin typeface="Times New Roman" panose="02020603050405020304" pitchFamily="18" charset="0"/>
                        <a:ea typeface="Times New Roman"/>
                        <a:cs typeface="Times New Roman" panose="02020603050405020304" pitchFamily="18" charset="0"/>
                      </a:endParaRPr>
                    </a:p>
                  </a:txBody>
                  <a:tcPr marL="17780" marR="17780" marT="0" marB="0" anchor="ctr"/>
                </a:tc>
              </a:tr>
              <a:tr h="310199">
                <a:tc>
                  <a:txBody>
                    <a:bodyPr/>
                    <a:lstStyle/>
                    <a:p>
                      <a:pPr algn="l">
                        <a:spcAft>
                          <a:spcPts val="0"/>
                        </a:spcAft>
                      </a:pPr>
                      <a:r>
                        <a:rPr lang="ru-RU" sz="1200" dirty="0" smtClean="0">
                          <a:latin typeface="Times New Roman"/>
                          <a:ea typeface="Times New Roman"/>
                          <a:cs typeface="Times New Roman"/>
                        </a:rPr>
                        <a:t>Ремонт дорог муниципального значения</a:t>
                      </a:r>
                      <a:endParaRPr lang="ru-RU" sz="1200" dirty="0">
                        <a:latin typeface="Times New Roman"/>
                        <a:ea typeface="Times New Roman"/>
                        <a:cs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panose="02020603050405020304" pitchFamily="18" charset="0"/>
                          <a:ea typeface="Times New Roman"/>
                          <a:cs typeface="Times New Roman" panose="02020603050405020304" pitchFamily="18" charset="0"/>
                        </a:rPr>
                        <a:t>623,188</a:t>
                      </a:r>
                      <a:endParaRPr lang="ru-RU" sz="1200">
                        <a:effectLst/>
                        <a:latin typeface="Times New Roman" panose="02020603050405020304" pitchFamily="18" charset="0"/>
                        <a:ea typeface="Times New Roman"/>
                        <a:cs typeface="Times New Roman" panose="02020603050405020304" pitchFamily="18" charset="0"/>
                      </a:endParaRPr>
                    </a:p>
                  </a:txBody>
                  <a:tcPr marL="17780" marR="17780" marT="0" marB="0" anchor="ctr"/>
                </a:tc>
                <a:tc>
                  <a:txBody>
                    <a:bodyPr/>
                    <a:lstStyle/>
                    <a:p>
                      <a:pPr algn="r">
                        <a:spcAft>
                          <a:spcPts val="0"/>
                        </a:spcAft>
                      </a:pPr>
                      <a:r>
                        <a:rPr lang="ru-RU" sz="1200" dirty="0">
                          <a:solidFill>
                            <a:srgbClr val="000000"/>
                          </a:solidFill>
                          <a:effectLst/>
                          <a:latin typeface="Times New Roman" panose="02020603050405020304" pitchFamily="18" charset="0"/>
                          <a:ea typeface="Times New Roman"/>
                          <a:cs typeface="Times New Roman" panose="02020603050405020304" pitchFamily="18" charset="0"/>
                        </a:rPr>
                        <a:t>623,188</a:t>
                      </a:r>
                      <a:endParaRPr lang="ru-RU" sz="1200" dirty="0">
                        <a:effectLst/>
                        <a:latin typeface="Times New Roman" panose="02020603050405020304" pitchFamily="18" charset="0"/>
                        <a:ea typeface="Times New Roman"/>
                        <a:cs typeface="Times New Roman" panose="02020603050405020304" pitchFamily="18" charset="0"/>
                      </a:endParaRPr>
                    </a:p>
                  </a:txBody>
                  <a:tcPr marL="17780" marR="17780" marT="0" marB="0" anchor="ctr"/>
                </a:tc>
                <a:tc>
                  <a:txBody>
                    <a:bodyPr/>
                    <a:lstStyle/>
                    <a:p>
                      <a:pPr algn="r">
                        <a:spcAft>
                          <a:spcPts val="0"/>
                        </a:spcAft>
                      </a:pPr>
                      <a:r>
                        <a:rPr lang="ru-RU" sz="1200" dirty="0" smtClean="0">
                          <a:effectLst/>
                          <a:latin typeface="Times New Roman" panose="02020603050405020304" pitchFamily="18" charset="0"/>
                          <a:ea typeface="Times New Roman"/>
                          <a:cs typeface="Times New Roman" panose="02020603050405020304" pitchFamily="18" charset="0"/>
                        </a:rPr>
                        <a:t>100</a:t>
                      </a:r>
                      <a:endParaRPr lang="ru-RU" sz="1200" dirty="0">
                        <a:effectLst/>
                        <a:latin typeface="Times New Roman" panose="02020603050405020304" pitchFamily="18" charset="0"/>
                        <a:ea typeface="Times New Roman"/>
                        <a:cs typeface="Times New Roman" panose="02020603050405020304" pitchFamily="18" charset="0"/>
                      </a:endParaRPr>
                    </a:p>
                  </a:txBody>
                  <a:tcPr marL="17780" marR="17780" marT="0" marB="0" anchor="ctr"/>
                </a:tc>
              </a:tr>
              <a:tr h="274755">
                <a:tc>
                  <a:txBody>
                    <a:bodyPr/>
                    <a:lstStyle/>
                    <a:p>
                      <a:pPr algn="l">
                        <a:spcAft>
                          <a:spcPts val="0"/>
                        </a:spcAft>
                      </a:pPr>
                      <a:r>
                        <a:rPr lang="ru-RU" sz="1200" dirty="0" smtClean="0">
                          <a:latin typeface="Times New Roman"/>
                          <a:ea typeface="Times New Roman"/>
                          <a:cs typeface="Times New Roman"/>
                        </a:rPr>
                        <a:t>Подготовка проекта «Организация дорожного движения»</a:t>
                      </a:r>
                      <a:endParaRPr lang="ru-RU" sz="1200" dirty="0">
                        <a:latin typeface="Times New Roman"/>
                        <a:ea typeface="Times New Roman"/>
                        <a:cs typeface="Times New Roman"/>
                      </a:endParaRPr>
                    </a:p>
                  </a:txBody>
                  <a:tcPr marL="68580" marR="68580" marT="0" marB="0" anchor="ctr"/>
                </a:tc>
                <a:tc>
                  <a:txBody>
                    <a:bodyPr/>
                    <a:lstStyle/>
                    <a:p>
                      <a:pPr algn="r">
                        <a:spcAft>
                          <a:spcPts val="0"/>
                        </a:spcAft>
                      </a:pPr>
                      <a:r>
                        <a:rPr lang="ru-RU" sz="1200" dirty="0">
                          <a:solidFill>
                            <a:srgbClr val="000000"/>
                          </a:solidFill>
                          <a:effectLst/>
                          <a:latin typeface="Times New Roman" panose="02020603050405020304" pitchFamily="18" charset="0"/>
                          <a:ea typeface="Times New Roman"/>
                          <a:cs typeface="Times New Roman" panose="02020603050405020304" pitchFamily="18" charset="0"/>
                        </a:rPr>
                        <a:t>196,619</a:t>
                      </a:r>
                      <a:endParaRPr lang="ru-RU" sz="1200" dirty="0">
                        <a:effectLst/>
                        <a:latin typeface="Times New Roman" panose="02020603050405020304" pitchFamily="18" charset="0"/>
                        <a:ea typeface="Times New Roman"/>
                        <a:cs typeface="Times New Roman" panose="02020603050405020304" pitchFamily="18" charset="0"/>
                      </a:endParaRPr>
                    </a:p>
                  </a:txBody>
                  <a:tcPr marL="17780" marR="17780" marT="0" marB="0" anchor="ctr"/>
                </a:tc>
                <a:tc>
                  <a:txBody>
                    <a:bodyPr/>
                    <a:lstStyle/>
                    <a:p>
                      <a:pPr algn="r">
                        <a:spcAft>
                          <a:spcPts val="0"/>
                        </a:spcAft>
                      </a:pPr>
                      <a:r>
                        <a:rPr lang="ru-RU" sz="1200" dirty="0">
                          <a:solidFill>
                            <a:srgbClr val="000000"/>
                          </a:solidFill>
                          <a:effectLst/>
                          <a:latin typeface="Times New Roman" panose="02020603050405020304" pitchFamily="18" charset="0"/>
                          <a:ea typeface="Times New Roman"/>
                          <a:cs typeface="Times New Roman" panose="02020603050405020304" pitchFamily="18" charset="0"/>
                        </a:rPr>
                        <a:t>0,000</a:t>
                      </a:r>
                      <a:endParaRPr lang="ru-RU" sz="1200" dirty="0">
                        <a:effectLst/>
                        <a:latin typeface="Times New Roman" panose="02020603050405020304" pitchFamily="18" charset="0"/>
                        <a:ea typeface="Times New Roman"/>
                        <a:cs typeface="Times New Roman" panose="02020603050405020304" pitchFamily="18" charset="0"/>
                      </a:endParaRPr>
                    </a:p>
                  </a:txBody>
                  <a:tcPr marL="17780" marR="17780" marT="0" marB="0" anchor="ctr"/>
                </a:tc>
                <a:tc>
                  <a:txBody>
                    <a:bodyPr/>
                    <a:lstStyle/>
                    <a:p>
                      <a:pPr algn="r">
                        <a:spcAft>
                          <a:spcPts val="0"/>
                        </a:spcAft>
                      </a:pPr>
                      <a:r>
                        <a:rPr lang="ru-RU" sz="1200" dirty="0" smtClean="0">
                          <a:effectLst/>
                          <a:latin typeface="Times New Roman" panose="02020603050405020304" pitchFamily="18" charset="0"/>
                          <a:ea typeface="Times New Roman"/>
                          <a:cs typeface="Times New Roman" panose="02020603050405020304" pitchFamily="18" charset="0"/>
                        </a:rPr>
                        <a:t>0</a:t>
                      </a:r>
                      <a:endParaRPr lang="ru-RU" sz="1200" dirty="0">
                        <a:effectLst/>
                        <a:latin typeface="Times New Roman" panose="02020603050405020304" pitchFamily="18" charset="0"/>
                        <a:ea typeface="Times New Roman"/>
                        <a:cs typeface="Times New Roman" panose="02020603050405020304" pitchFamily="18" charset="0"/>
                      </a:endParaRPr>
                    </a:p>
                  </a:txBody>
                  <a:tcPr marL="17780" marR="17780" marT="0" marB="0" anchor="ctr"/>
                </a:tc>
              </a:tr>
              <a:tr h="239312">
                <a:tc>
                  <a:txBody>
                    <a:bodyPr/>
                    <a:lstStyle/>
                    <a:p>
                      <a:pPr algn="l">
                        <a:spcAft>
                          <a:spcPts val="0"/>
                        </a:spcAft>
                      </a:pPr>
                      <a:r>
                        <a:rPr lang="ru-RU" sz="1200" dirty="0" smtClean="0">
                          <a:latin typeface="Times New Roman"/>
                          <a:ea typeface="Times New Roman"/>
                          <a:cs typeface="Times New Roman"/>
                        </a:rPr>
                        <a:t>Устройство ледовой переправы д. Ларино</a:t>
                      </a:r>
                      <a:endParaRPr lang="ru-RU" sz="1200" dirty="0">
                        <a:latin typeface="Times New Roman"/>
                        <a:ea typeface="Times New Roman"/>
                        <a:cs typeface="Times New Roman"/>
                      </a:endParaRPr>
                    </a:p>
                  </a:txBody>
                  <a:tcPr marL="68580" marR="68580" marT="0" marB="0" anchor="ctr"/>
                </a:tc>
                <a:tc>
                  <a:txBody>
                    <a:bodyPr/>
                    <a:lstStyle/>
                    <a:p>
                      <a:pPr algn="r">
                        <a:spcAft>
                          <a:spcPts val="0"/>
                        </a:spcAft>
                      </a:pPr>
                      <a:r>
                        <a:rPr lang="ru-RU" sz="1200" dirty="0">
                          <a:solidFill>
                            <a:srgbClr val="000000"/>
                          </a:solidFill>
                          <a:effectLst/>
                          <a:latin typeface="Times New Roman" panose="02020603050405020304" pitchFamily="18" charset="0"/>
                          <a:ea typeface="Times New Roman"/>
                          <a:cs typeface="Times New Roman" panose="02020603050405020304" pitchFamily="18" charset="0"/>
                        </a:rPr>
                        <a:t>97,750</a:t>
                      </a:r>
                      <a:endParaRPr lang="ru-RU" sz="1200" dirty="0">
                        <a:effectLst/>
                        <a:latin typeface="Times New Roman" panose="02020603050405020304" pitchFamily="18" charset="0"/>
                        <a:ea typeface="Times New Roman"/>
                        <a:cs typeface="Times New Roman" panose="02020603050405020304" pitchFamily="18" charset="0"/>
                      </a:endParaRPr>
                    </a:p>
                  </a:txBody>
                  <a:tcPr marL="17780" marR="17780" marT="0" marB="0" anchor="ctr"/>
                </a:tc>
                <a:tc>
                  <a:txBody>
                    <a:bodyPr/>
                    <a:lstStyle/>
                    <a:p>
                      <a:pPr algn="r">
                        <a:spcAft>
                          <a:spcPts val="0"/>
                        </a:spcAft>
                      </a:pPr>
                      <a:r>
                        <a:rPr lang="ru-RU" sz="1200" dirty="0">
                          <a:solidFill>
                            <a:srgbClr val="000000"/>
                          </a:solidFill>
                          <a:effectLst/>
                          <a:latin typeface="Times New Roman" panose="02020603050405020304" pitchFamily="18" charset="0"/>
                          <a:ea typeface="Times New Roman"/>
                          <a:cs typeface="Times New Roman" panose="02020603050405020304" pitchFamily="18" charset="0"/>
                        </a:rPr>
                        <a:t>97,750</a:t>
                      </a:r>
                      <a:endParaRPr lang="ru-RU" sz="1200" dirty="0">
                        <a:effectLst/>
                        <a:latin typeface="Times New Roman" panose="02020603050405020304" pitchFamily="18" charset="0"/>
                        <a:ea typeface="Times New Roman"/>
                        <a:cs typeface="Times New Roman" panose="02020603050405020304" pitchFamily="18" charset="0"/>
                      </a:endParaRPr>
                    </a:p>
                  </a:txBody>
                  <a:tcPr marL="17780" marR="17780" marT="0" marB="0" anchor="ctr"/>
                </a:tc>
                <a:tc>
                  <a:txBody>
                    <a:bodyPr/>
                    <a:lstStyle/>
                    <a:p>
                      <a:pPr algn="r">
                        <a:spcAft>
                          <a:spcPts val="0"/>
                        </a:spcAft>
                      </a:pPr>
                      <a:r>
                        <a:rPr lang="ru-RU" sz="1200" dirty="0" smtClean="0">
                          <a:effectLst/>
                          <a:latin typeface="Times New Roman" panose="02020603050405020304" pitchFamily="18" charset="0"/>
                          <a:ea typeface="Times New Roman"/>
                          <a:cs typeface="Times New Roman" panose="02020603050405020304" pitchFamily="18" charset="0"/>
                        </a:rPr>
                        <a:t>100</a:t>
                      </a:r>
                      <a:endParaRPr lang="ru-RU" sz="1200" dirty="0">
                        <a:effectLst/>
                        <a:latin typeface="Times New Roman" panose="02020603050405020304" pitchFamily="18" charset="0"/>
                        <a:ea typeface="Times New Roman"/>
                        <a:cs typeface="Times New Roman" panose="02020603050405020304" pitchFamily="18" charset="0"/>
                      </a:endParaRPr>
                    </a:p>
                  </a:txBody>
                  <a:tcPr marL="17780" marR="17780" marT="0" marB="0" anchor="ctr"/>
                </a:tc>
              </a:tr>
              <a:tr h="291706">
                <a:tc>
                  <a:txBody>
                    <a:bodyPr/>
                    <a:lstStyle/>
                    <a:p>
                      <a:pPr algn="ctr">
                        <a:spcAft>
                          <a:spcPts val="0"/>
                        </a:spcAft>
                      </a:pPr>
                      <a:r>
                        <a:rPr lang="ru-RU" sz="1200" b="1" dirty="0">
                          <a:latin typeface="Times New Roman"/>
                          <a:ea typeface="Times New Roman"/>
                          <a:cs typeface="Times New Roman"/>
                        </a:rPr>
                        <a:t>Итого</a:t>
                      </a:r>
                      <a:endParaRPr lang="ru-RU" sz="1200" dirty="0">
                        <a:latin typeface="Times New Roman"/>
                        <a:ea typeface="Times New Roman"/>
                        <a:cs typeface="Times New Roman"/>
                      </a:endParaRPr>
                    </a:p>
                  </a:txBody>
                  <a:tcPr marL="68580" marR="68580" marT="0" marB="0" anchor="ctr"/>
                </a:tc>
                <a:tc>
                  <a:txBody>
                    <a:bodyPr/>
                    <a:lstStyle/>
                    <a:p>
                      <a:pPr algn="r">
                        <a:spcAft>
                          <a:spcPts val="0"/>
                        </a:spcAft>
                      </a:pPr>
                      <a:r>
                        <a:rPr lang="ru-RU" sz="1200" b="1" i="1">
                          <a:solidFill>
                            <a:srgbClr val="000000"/>
                          </a:solidFill>
                          <a:effectLst/>
                          <a:latin typeface="Times New Roman" panose="02020603050405020304" pitchFamily="18" charset="0"/>
                          <a:ea typeface="Times New Roman"/>
                          <a:cs typeface="Times New Roman" panose="02020603050405020304" pitchFamily="18" charset="0"/>
                        </a:rPr>
                        <a:t>11 700,337</a:t>
                      </a:r>
                      <a:endParaRPr lang="ru-RU" sz="1200">
                        <a:effectLst/>
                        <a:latin typeface="Times New Roman" panose="02020603050405020304" pitchFamily="18" charset="0"/>
                        <a:ea typeface="Times New Roman"/>
                        <a:cs typeface="Times New Roman" panose="02020603050405020304" pitchFamily="18" charset="0"/>
                      </a:endParaRPr>
                    </a:p>
                  </a:txBody>
                  <a:tcPr marL="17780" marR="17780" marT="0" marB="0" anchor="ctr"/>
                </a:tc>
                <a:tc>
                  <a:txBody>
                    <a:bodyPr/>
                    <a:lstStyle/>
                    <a:p>
                      <a:pPr algn="r">
                        <a:spcAft>
                          <a:spcPts val="0"/>
                        </a:spcAft>
                      </a:pPr>
                      <a:r>
                        <a:rPr lang="ru-RU" sz="1200" b="1" i="1" dirty="0">
                          <a:solidFill>
                            <a:srgbClr val="000000"/>
                          </a:solidFill>
                          <a:effectLst/>
                          <a:latin typeface="Times New Roman" panose="02020603050405020304" pitchFamily="18" charset="0"/>
                          <a:ea typeface="Times New Roman"/>
                          <a:cs typeface="Times New Roman" panose="02020603050405020304" pitchFamily="18" charset="0"/>
                        </a:rPr>
                        <a:t>11 169,228</a:t>
                      </a:r>
                      <a:endParaRPr lang="ru-RU" sz="1200" dirty="0">
                        <a:effectLst/>
                        <a:latin typeface="Times New Roman" panose="02020603050405020304" pitchFamily="18" charset="0"/>
                        <a:ea typeface="Times New Roman"/>
                        <a:cs typeface="Times New Roman" panose="02020603050405020304" pitchFamily="18" charset="0"/>
                      </a:endParaRPr>
                    </a:p>
                  </a:txBody>
                  <a:tcPr marL="17780" marR="17780" marT="0" marB="0" anchor="ctr"/>
                </a:tc>
                <a:tc>
                  <a:txBody>
                    <a:bodyPr/>
                    <a:lstStyle/>
                    <a:p>
                      <a:pPr algn="r">
                        <a:spcAft>
                          <a:spcPts val="0"/>
                        </a:spcAft>
                      </a:pPr>
                      <a:r>
                        <a:rPr lang="ru-RU" sz="1200" b="1" dirty="0" smtClean="0">
                          <a:effectLst/>
                          <a:latin typeface="Times New Roman" panose="02020603050405020304" pitchFamily="18" charset="0"/>
                          <a:ea typeface="Times New Roman"/>
                          <a:cs typeface="Times New Roman" panose="02020603050405020304" pitchFamily="18" charset="0"/>
                        </a:rPr>
                        <a:t>95,5</a:t>
                      </a:r>
                      <a:endParaRPr lang="ru-RU" sz="1200" b="1" dirty="0">
                        <a:effectLst/>
                        <a:latin typeface="Times New Roman" panose="02020603050405020304" pitchFamily="18" charset="0"/>
                        <a:ea typeface="Times New Roman"/>
                        <a:cs typeface="Times New Roman" panose="02020603050405020304" pitchFamily="18" charset="0"/>
                      </a:endParaRPr>
                    </a:p>
                  </a:txBody>
                  <a:tcPr marL="17780" marR="17780" marT="0" marB="0" anchor="ct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285992"/>
            <a:ext cx="7239000" cy="1143000"/>
          </a:xfrm>
        </p:spPr>
        <p:txBody>
          <a:bodyPr/>
          <a:lstStyle/>
          <a:p>
            <a:pPr algn="ctr"/>
            <a:r>
              <a:rPr lang="ru-RU" b="1" i="1" dirty="0" smtClean="0">
                <a:solidFill>
                  <a:srgbClr val="002060"/>
                </a:solidFill>
              </a:rPr>
              <a:t>Спасибо за внимание!!!</a:t>
            </a:r>
            <a:endParaRPr lang="ru-RU" b="1" i="1" dirty="0">
              <a:solidFill>
                <a:srgbClr val="00206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428628"/>
          </a:xfrm>
        </p:spPr>
        <p:txBody>
          <a:bodyPr>
            <a:normAutofit fontScale="90000"/>
          </a:bodyPr>
          <a:lstStyle/>
          <a:p>
            <a:pPr algn="ctr"/>
            <a:r>
              <a:rPr lang="ru-RU" b="1" i="1" dirty="0" smtClean="0">
                <a:solidFill>
                  <a:srgbClr val="002060"/>
                </a:solidFill>
                <a:latin typeface="Times New Roman" pitchFamily="18" charset="0"/>
                <a:cs typeface="Times New Roman" pitchFamily="18" charset="0"/>
              </a:rPr>
              <a:t>Доходы</a:t>
            </a:r>
            <a:r>
              <a:rPr lang="ru-RU" dirty="0" smtClean="0">
                <a:solidFill>
                  <a:srgbClr val="0070C0"/>
                </a:solidFill>
              </a:rPr>
              <a:t> </a:t>
            </a:r>
            <a:endParaRPr lang="ru-RU" dirty="0">
              <a:solidFill>
                <a:srgbClr val="0070C0"/>
              </a:solidFill>
            </a:endParaRPr>
          </a:p>
        </p:txBody>
      </p:sp>
      <p:graphicFrame>
        <p:nvGraphicFramePr>
          <p:cNvPr id="4" name="Содержимое 3"/>
          <p:cNvGraphicFramePr>
            <a:graphicFrameLocks noGrp="1"/>
          </p:cNvGraphicFramePr>
          <p:nvPr>
            <p:ph sz="quarter" idx="1"/>
            <p:extLst>
              <p:ext uri="{D42A27DB-BD31-4B8C-83A1-F6EECF244321}">
                <p14:modId xmlns:p14="http://schemas.microsoft.com/office/powerpoint/2010/main" val="1445498238"/>
              </p:ext>
            </p:extLst>
          </p:nvPr>
        </p:nvGraphicFramePr>
        <p:xfrm>
          <a:off x="323528" y="548681"/>
          <a:ext cx="8208911" cy="5100596"/>
        </p:xfrm>
        <a:graphic>
          <a:graphicData uri="http://schemas.openxmlformats.org/drawingml/2006/table">
            <a:tbl>
              <a:tblPr firstRow="1" bandRow="1">
                <a:tableStyleId>{00A15C55-8517-42AA-B614-E9B94910E393}</a:tableStyleId>
              </a:tblPr>
              <a:tblGrid>
                <a:gridCol w="3533807"/>
                <a:gridCol w="1783277"/>
                <a:gridCol w="1854608"/>
                <a:gridCol w="1037219"/>
              </a:tblGrid>
              <a:tr h="356698">
                <a:tc>
                  <a:txBody>
                    <a:bodyPr/>
                    <a:lstStyle/>
                    <a:p>
                      <a:pPr algn="ctr">
                        <a:spcAft>
                          <a:spcPts val="0"/>
                        </a:spcAft>
                      </a:pPr>
                      <a:r>
                        <a:rPr lang="ru-RU" sz="1200" dirty="0">
                          <a:solidFill>
                            <a:schemeClr val="tx1"/>
                          </a:solidFill>
                        </a:rPr>
                        <a:t>Наименование показателей</a:t>
                      </a:r>
                      <a:endParaRPr lang="ru-RU" sz="1200" dirty="0">
                        <a:solidFill>
                          <a:schemeClr val="tx1"/>
                        </a:solidFill>
                        <a:latin typeface="Times New Roman"/>
                        <a:ea typeface="Times New Roman"/>
                        <a:cs typeface="Times New Roman"/>
                      </a:endParaRPr>
                    </a:p>
                  </a:txBody>
                  <a:tcPr marL="68580" marR="68580" marT="0" marB="0" anchor="ctr"/>
                </a:tc>
                <a:tc>
                  <a:txBody>
                    <a:bodyPr/>
                    <a:lstStyle/>
                    <a:p>
                      <a:pPr algn="ctr">
                        <a:spcAft>
                          <a:spcPts val="0"/>
                        </a:spcAft>
                      </a:pPr>
                      <a:r>
                        <a:rPr lang="ru-RU" sz="1200" dirty="0">
                          <a:solidFill>
                            <a:schemeClr val="tx1"/>
                          </a:solidFill>
                        </a:rPr>
                        <a:t>Утверждено на </a:t>
                      </a:r>
                      <a:r>
                        <a:rPr lang="ru-RU" sz="1200" dirty="0" smtClean="0">
                          <a:solidFill>
                            <a:schemeClr val="tx1"/>
                          </a:solidFill>
                        </a:rPr>
                        <a:t>2017 год,</a:t>
                      </a:r>
                      <a:r>
                        <a:rPr lang="ru-RU" sz="1200" baseline="0" dirty="0" smtClean="0">
                          <a:solidFill>
                            <a:schemeClr val="tx1"/>
                          </a:solidFill>
                        </a:rPr>
                        <a:t> </a:t>
                      </a:r>
                      <a:r>
                        <a:rPr lang="ru-RU" sz="1200" dirty="0" smtClean="0">
                          <a:solidFill>
                            <a:schemeClr val="tx1"/>
                          </a:solidFill>
                        </a:rPr>
                        <a:t>тыс</a:t>
                      </a:r>
                      <a:r>
                        <a:rPr lang="ru-RU" sz="1200" dirty="0">
                          <a:solidFill>
                            <a:schemeClr val="tx1"/>
                          </a:solidFill>
                        </a:rPr>
                        <a:t>. руб.</a:t>
                      </a:r>
                      <a:endParaRPr lang="ru-RU" sz="1200" dirty="0">
                        <a:solidFill>
                          <a:schemeClr val="tx1"/>
                        </a:solidFill>
                        <a:latin typeface="Times New Roman"/>
                        <a:ea typeface="Times New Roman"/>
                        <a:cs typeface="Times New Roman"/>
                      </a:endParaRPr>
                    </a:p>
                  </a:txBody>
                  <a:tcPr marL="68580" marR="68580" marT="0" marB="0" anchor="ctr"/>
                </a:tc>
                <a:tc>
                  <a:txBody>
                    <a:bodyPr/>
                    <a:lstStyle/>
                    <a:p>
                      <a:pPr algn="ctr">
                        <a:spcAft>
                          <a:spcPts val="0"/>
                        </a:spcAft>
                      </a:pPr>
                      <a:r>
                        <a:rPr lang="ru-RU" sz="1200" dirty="0">
                          <a:solidFill>
                            <a:schemeClr val="tx1"/>
                          </a:solidFill>
                        </a:rPr>
                        <a:t>Исполнено за </a:t>
                      </a:r>
                      <a:r>
                        <a:rPr lang="ru-RU" sz="1200" dirty="0" smtClean="0">
                          <a:solidFill>
                            <a:schemeClr val="tx1"/>
                          </a:solidFill>
                        </a:rPr>
                        <a:t>2017 год</a:t>
                      </a:r>
                      <a:r>
                        <a:rPr lang="ru-RU" sz="1200" dirty="0">
                          <a:solidFill>
                            <a:schemeClr val="tx1"/>
                          </a:solidFill>
                        </a:rPr>
                        <a:t>, тыс. руб.</a:t>
                      </a:r>
                      <a:endParaRPr lang="ru-RU" sz="1200" dirty="0">
                        <a:solidFill>
                          <a:schemeClr val="tx1"/>
                        </a:solidFill>
                        <a:latin typeface="Times New Roman"/>
                        <a:ea typeface="Times New Roman"/>
                        <a:cs typeface="Times New Roman"/>
                      </a:endParaRPr>
                    </a:p>
                  </a:txBody>
                  <a:tcPr marL="68580" marR="68580" marT="0" marB="0" anchor="ctr"/>
                </a:tc>
                <a:tc>
                  <a:txBody>
                    <a:bodyPr/>
                    <a:lstStyle/>
                    <a:p>
                      <a:pPr algn="ctr">
                        <a:spcAft>
                          <a:spcPts val="0"/>
                        </a:spcAft>
                      </a:pPr>
                      <a:r>
                        <a:rPr lang="ru-RU" sz="1200" dirty="0">
                          <a:solidFill>
                            <a:schemeClr val="tx1"/>
                          </a:solidFill>
                        </a:rPr>
                        <a:t>% исп.</a:t>
                      </a:r>
                      <a:endParaRPr lang="ru-RU" sz="1200" dirty="0">
                        <a:solidFill>
                          <a:schemeClr val="tx1"/>
                        </a:solidFill>
                        <a:latin typeface="Times New Roman"/>
                        <a:ea typeface="Times New Roman"/>
                        <a:cs typeface="Times New Roman"/>
                      </a:endParaRPr>
                    </a:p>
                  </a:txBody>
                  <a:tcPr marL="68580" marR="68580" marT="0" marB="0" anchor="ctr"/>
                </a:tc>
              </a:tr>
              <a:tr h="252404">
                <a:tc>
                  <a:txBody>
                    <a:bodyPr/>
                    <a:lstStyle/>
                    <a:p>
                      <a:pPr>
                        <a:spcAft>
                          <a:spcPts val="0"/>
                        </a:spcAft>
                      </a:pPr>
                      <a:r>
                        <a:rPr lang="ru-RU" sz="1100" b="1" i="1" dirty="0">
                          <a:solidFill>
                            <a:schemeClr val="tx1"/>
                          </a:solidFill>
                        </a:rPr>
                        <a:t>Доходы бюджета: Всего</a:t>
                      </a:r>
                      <a:endParaRPr lang="ru-RU" sz="1100" b="1" i="1" dirty="0">
                        <a:solidFill>
                          <a:schemeClr val="tx1"/>
                        </a:solidFill>
                        <a:latin typeface="Times New Roman"/>
                        <a:ea typeface="Times New Roman"/>
                        <a:cs typeface="Times New Roman"/>
                      </a:endParaRPr>
                    </a:p>
                  </a:txBody>
                  <a:tcPr marL="68580" marR="68580" marT="0" marB="0" anchor="ctr"/>
                </a:tc>
                <a:tc>
                  <a:txBody>
                    <a:bodyPr/>
                    <a:lstStyle/>
                    <a:p>
                      <a:pPr algn="r">
                        <a:spcAft>
                          <a:spcPts val="0"/>
                        </a:spcAft>
                      </a:pPr>
                      <a:r>
                        <a:rPr lang="ru-RU" sz="1200" b="1" i="1" dirty="0" smtClean="0">
                          <a:solidFill>
                            <a:schemeClr val="tx1"/>
                          </a:solidFill>
                          <a:latin typeface="Times New Roman" panose="02020603050405020304" pitchFamily="18" charset="0"/>
                          <a:cs typeface="Times New Roman" panose="02020603050405020304" pitchFamily="18" charset="0"/>
                        </a:rPr>
                        <a:t>99 710,970</a:t>
                      </a:r>
                      <a:endParaRPr lang="ru-RU" sz="1200" b="1" i="1" dirty="0">
                        <a:solidFill>
                          <a:schemeClr val="tx1"/>
                        </a:solidFill>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r">
                        <a:spcAft>
                          <a:spcPts val="0"/>
                        </a:spcAft>
                      </a:pPr>
                      <a:r>
                        <a:rPr lang="ru-RU" sz="1200" b="1" i="1" dirty="0" smtClean="0">
                          <a:solidFill>
                            <a:schemeClr val="tx1"/>
                          </a:solidFill>
                          <a:latin typeface="Times New Roman" panose="02020603050405020304" pitchFamily="18" charset="0"/>
                          <a:ea typeface="+mn-ea"/>
                          <a:cs typeface="Times New Roman" panose="02020603050405020304" pitchFamily="18" charset="0"/>
                        </a:rPr>
                        <a:t>95</a:t>
                      </a:r>
                      <a:r>
                        <a:rPr lang="ru-RU" sz="1200" b="1" i="1" baseline="0" dirty="0" smtClean="0">
                          <a:solidFill>
                            <a:schemeClr val="tx1"/>
                          </a:solidFill>
                          <a:latin typeface="Times New Roman" panose="02020603050405020304" pitchFamily="18" charset="0"/>
                          <a:ea typeface="+mn-ea"/>
                          <a:cs typeface="Times New Roman" panose="02020603050405020304" pitchFamily="18" charset="0"/>
                        </a:rPr>
                        <a:t> 920,720</a:t>
                      </a:r>
                      <a:endParaRPr lang="ru-RU" sz="1200" b="1" i="1" dirty="0">
                        <a:solidFill>
                          <a:schemeClr val="tx1"/>
                        </a:solidFill>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r">
                        <a:spcAft>
                          <a:spcPts val="0"/>
                        </a:spcAft>
                      </a:pPr>
                      <a:r>
                        <a:rPr lang="ru-RU" sz="1200" b="1" i="1" dirty="0" smtClean="0">
                          <a:solidFill>
                            <a:schemeClr val="tx1"/>
                          </a:solidFill>
                          <a:latin typeface="Times New Roman" panose="02020603050405020304" pitchFamily="18" charset="0"/>
                          <a:cs typeface="Times New Roman" panose="02020603050405020304" pitchFamily="18" charset="0"/>
                        </a:rPr>
                        <a:t>96,2</a:t>
                      </a:r>
                      <a:endParaRPr lang="ru-RU" sz="1200" b="1" i="1" dirty="0">
                        <a:solidFill>
                          <a:schemeClr val="tx1"/>
                        </a:solidFill>
                        <a:latin typeface="Times New Roman" panose="02020603050405020304" pitchFamily="18" charset="0"/>
                        <a:ea typeface="Times New Roman"/>
                        <a:cs typeface="Times New Roman" panose="02020603050405020304" pitchFamily="18" charset="0"/>
                      </a:endParaRPr>
                    </a:p>
                  </a:txBody>
                  <a:tcPr marL="68580" marR="68580" marT="0" marB="0" anchor="ctr"/>
                </a:tc>
              </a:tr>
              <a:tr h="207633">
                <a:tc>
                  <a:txBody>
                    <a:bodyPr/>
                    <a:lstStyle/>
                    <a:p>
                      <a:pPr>
                        <a:spcAft>
                          <a:spcPts val="0"/>
                        </a:spcAft>
                      </a:pPr>
                      <a:r>
                        <a:rPr lang="ru-RU" sz="1100" b="1" dirty="0">
                          <a:solidFill>
                            <a:schemeClr val="tx1"/>
                          </a:solidFill>
                        </a:rPr>
                        <a:t>Налоговые и неналоговые доходы</a:t>
                      </a:r>
                      <a:endParaRPr lang="ru-RU" sz="1100" b="1" dirty="0">
                        <a:solidFill>
                          <a:schemeClr val="tx1"/>
                        </a:solidFill>
                        <a:latin typeface="Times New Roman"/>
                        <a:ea typeface="Times New Roman"/>
                        <a:cs typeface="Times New Roman"/>
                      </a:endParaRPr>
                    </a:p>
                  </a:txBody>
                  <a:tcPr marL="68580" marR="68580" marT="0" marB="0" anchor="ctr"/>
                </a:tc>
                <a:tc>
                  <a:txBody>
                    <a:bodyPr/>
                    <a:lstStyle/>
                    <a:p>
                      <a:pPr algn="r">
                        <a:spcAft>
                          <a:spcPts val="0"/>
                        </a:spcAft>
                      </a:pPr>
                      <a:r>
                        <a:rPr lang="ru-RU" sz="1200" b="1" dirty="0" smtClean="0">
                          <a:solidFill>
                            <a:schemeClr val="tx1"/>
                          </a:solidFill>
                          <a:latin typeface="Times New Roman" panose="02020603050405020304" pitchFamily="18" charset="0"/>
                          <a:cs typeface="Times New Roman" panose="02020603050405020304" pitchFamily="18" charset="0"/>
                        </a:rPr>
                        <a:t>34 354,616</a:t>
                      </a:r>
                      <a:endParaRPr lang="ru-RU" sz="1200" b="1" dirty="0">
                        <a:solidFill>
                          <a:schemeClr val="tx1"/>
                        </a:solidFill>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r">
                        <a:spcAft>
                          <a:spcPts val="0"/>
                        </a:spcAft>
                      </a:pPr>
                      <a:r>
                        <a:rPr lang="ru-RU" sz="1200" b="1" dirty="0" smtClean="0">
                          <a:solidFill>
                            <a:schemeClr val="tx1"/>
                          </a:solidFill>
                          <a:latin typeface="Times New Roman" panose="02020603050405020304" pitchFamily="18" charset="0"/>
                          <a:cs typeface="Times New Roman" panose="02020603050405020304" pitchFamily="18" charset="0"/>
                        </a:rPr>
                        <a:t>31 870,466</a:t>
                      </a:r>
                      <a:endParaRPr lang="ru-RU" sz="1200" b="1" dirty="0">
                        <a:solidFill>
                          <a:schemeClr val="tx1"/>
                        </a:solidFill>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r">
                        <a:spcAft>
                          <a:spcPts val="0"/>
                        </a:spcAft>
                      </a:pPr>
                      <a:r>
                        <a:rPr lang="ru-RU" sz="1200" b="1" dirty="0" smtClean="0">
                          <a:solidFill>
                            <a:schemeClr val="tx1"/>
                          </a:solidFill>
                          <a:latin typeface="Times New Roman" panose="02020603050405020304" pitchFamily="18" charset="0"/>
                          <a:ea typeface="Times New Roman"/>
                          <a:cs typeface="Times New Roman" panose="02020603050405020304" pitchFamily="18" charset="0"/>
                        </a:rPr>
                        <a:t>92,8</a:t>
                      </a:r>
                      <a:endParaRPr lang="ru-RU" sz="1200" b="1" dirty="0">
                        <a:solidFill>
                          <a:schemeClr val="tx1"/>
                        </a:solidFill>
                        <a:latin typeface="Times New Roman" panose="02020603050405020304" pitchFamily="18" charset="0"/>
                        <a:ea typeface="Times New Roman"/>
                        <a:cs typeface="Times New Roman" panose="02020603050405020304" pitchFamily="18" charset="0"/>
                      </a:endParaRPr>
                    </a:p>
                  </a:txBody>
                  <a:tcPr marL="68580" marR="68580" marT="0" marB="0" anchor="ctr"/>
                </a:tc>
              </a:tr>
              <a:tr h="207633">
                <a:tc>
                  <a:txBody>
                    <a:bodyPr/>
                    <a:lstStyle/>
                    <a:p>
                      <a:pPr>
                        <a:spcAft>
                          <a:spcPts val="0"/>
                        </a:spcAft>
                      </a:pPr>
                      <a:r>
                        <a:rPr lang="ru-RU" sz="1100" dirty="0" smtClean="0"/>
                        <a:t>Налог на доходы физических лиц</a:t>
                      </a:r>
                      <a:endParaRPr lang="ru-RU" sz="1100" dirty="0">
                        <a:latin typeface="Times New Roman"/>
                        <a:ea typeface="Times New Roman"/>
                        <a:cs typeface="Times New Roman"/>
                      </a:endParaRPr>
                    </a:p>
                  </a:txBody>
                  <a:tcPr marL="68580" marR="68580" marT="0" marB="0" anchor="ctr"/>
                </a:tc>
                <a:tc>
                  <a:txBody>
                    <a:bodyPr/>
                    <a:lstStyle/>
                    <a:p>
                      <a:pPr algn="r">
                        <a:spcAft>
                          <a:spcPts val="0"/>
                        </a:spcAft>
                      </a:pPr>
                      <a:r>
                        <a:rPr lang="ru-RU" sz="1200" dirty="0" smtClean="0">
                          <a:latin typeface="Times New Roman" panose="02020603050405020304" pitchFamily="18" charset="0"/>
                          <a:ea typeface="Times New Roman"/>
                          <a:cs typeface="Times New Roman" panose="02020603050405020304" pitchFamily="18" charset="0"/>
                        </a:rPr>
                        <a:t>28 568,792</a:t>
                      </a:r>
                      <a:endParaRPr lang="ru-RU" sz="1200" dirty="0">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r">
                        <a:spcAft>
                          <a:spcPts val="0"/>
                        </a:spcAft>
                      </a:pPr>
                      <a:r>
                        <a:rPr lang="ru-RU" sz="1200" dirty="0" smtClean="0">
                          <a:latin typeface="Times New Roman" panose="02020603050405020304" pitchFamily="18" charset="0"/>
                          <a:ea typeface="Times New Roman"/>
                          <a:cs typeface="Times New Roman" panose="02020603050405020304" pitchFamily="18" charset="0"/>
                        </a:rPr>
                        <a:t>26 258,193</a:t>
                      </a:r>
                      <a:endParaRPr lang="ru-RU" sz="1200" dirty="0">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r">
                        <a:spcAft>
                          <a:spcPts val="0"/>
                        </a:spcAft>
                      </a:pPr>
                      <a:r>
                        <a:rPr lang="ru-RU" sz="1200" dirty="0" smtClean="0">
                          <a:latin typeface="Times New Roman" panose="02020603050405020304" pitchFamily="18" charset="0"/>
                          <a:ea typeface="Times New Roman"/>
                          <a:cs typeface="Times New Roman" panose="02020603050405020304" pitchFamily="18" charset="0"/>
                        </a:rPr>
                        <a:t>91,9</a:t>
                      </a:r>
                      <a:endParaRPr lang="ru-RU" sz="1200" dirty="0">
                        <a:latin typeface="Times New Roman" panose="02020603050405020304" pitchFamily="18" charset="0"/>
                        <a:ea typeface="Times New Roman"/>
                        <a:cs typeface="Times New Roman" panose="02020603050405020304" pitchFamily="18" charset="0"/>
                      </a:endParaRPr>
                    </a:p>
                  </a:txBody>
                  <a:tcPr marL="68580" marR="68580" marT="0" marB="0" anchor="ctr"/>
                </a:tc>
              </a:tr>
              <a:tr h="178349">
                <a:tc>
                  <a:txBody>
                    <a:bodyPr/>
                    <a:lstStyle/>
                    <a:p>
                      <a:pPr>
                        <a:spcAft>
                          <a:spcPts val="0"/>
                        </a:spcAft>
                      </a:pPr>
                      <a:r>
                        <a:rPr lang="ru-RU" sz="1100" dirty="0" smtClean="0"/>
                        <a:t>Акцизы по подакцизным товарам</a:t>
                      </a:r>
                      <a:endParaRPr lang="ru-RU" sz="1100" dirty="0">
                        <a:latin typeface="Times New Roman"/>
                        <a:ea typeface="Times New Roman"/>
                        <a:cs typeface="Times New Roman"/>
                      </a:endParaRPr>
                    </a:p>
                  </a:txBody>
                  <a:tcPr marL="68580" marR="68580" marT="0" marB="0" anchor="ctr"/>
                </a:tc>
                <a:tc>
                  <a:txBody>
                    <a:bodyPr/>
                    <a:lstStyle/>
                    <a:p>
                      <a:pPr algn="r">
                        <a:spcAft>
                          <a:spcPts val="0"/>
                        </a:spcAft>
                      </a:pPr>
                      <a:r>
                        <a:rPr lang="ru-RU" sz="1200" dirty="0" smtClean="0">
                          <a:latin typeface="Times New Roman" panose="02020603050405020304" pitchFamily="18" charset="0"/>
                          <a:cs typeface="Times New Roman" panose="02020603050405020304" pitchFamily="18" charset="0"/>
                        </a:rPr>
                        <a:t>1</a:t>
                      </a:r>
                      <a:r>
                        <a:rPr lang="ru-RU" sz="1200" baseline="0" dirty="0" smtClean="0">
                          <a:latin typeface="Times New Roman" panose="02020603050405020304" pitchFamily="18" charset="0"/>
                          <a:cs typeface="Times New Roman" panose="02020603050405020304" pitchFamily="18" charset="0"/>
                        </a:rPr>
                        <a:t> 204,000</a:t>
                      </a:r>
                      <a:endParaRPr lang="ru-RU" sz="1200" dirty="0">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r">
                        <a:spcAft>
                          <a:spcPts val="0"/>
                        </a:spcAft>
                      </a:pPr>
                      <a:r>
                        <a:rPr lang="ru-RU" sz="1200" dirty="0" smtClean="0">
                          <a:latin typeface="Times New Roman" panose="02020603050405020304" pitchFamily="18" charset="0"/>
                          <a:ea typeface="Times New Roman"/>
                          <a:cs typeface="Times New Roman" panose="02020603050405020304" pitchFamily="18" charset="0"/>
                        </a:rPr>
                        <a:t>1 262,321</a:t>
                      </a:r>
                      <a:endParaRPr lang="ru-RU" sz="1200" dirty="0">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r">
                        <a:spcAft>
                          <a:spcPts val="0"/>
                        </a:spcAft>
                      </a:pPr>
                      <a:r>
                        <a:rPr lang="ru-RU" sz="1200" dirty="0" smtClean="0">
                          <a:latin typeface="Times New Roman" panose="02020603050405020304" pitchFamily="18" charset="0"/>
                          <a:ea typeface="Times New Roman"/>
                          <a:cs typeface="Times New Roman" panose="02020603050405020304" pitchFamily="18" charset="0"/>
                        </a:rPr>
                        <a:t>104,8</a:t>
                      </a:r>
                      <a:endParaRPr lang="ru-RU" sz="1200" dirty="0">
                        <a:latin typeface="Times New Roman" panose="02020603050405020304" pitchFamily="18" charset="0"/>
                        <a:ea typeface="Times New Roman"/>
                        <a:cs typeface="Times New Roman" panose="02020603050405020304" pitchFamily="18" charset="0"/>
                      </a:endParaRPr>
                    </a:p>
                  </a:txBody>
                  <a:tcPr marL="68580" marR="68580" marT="0" marB="0" anchor="ctr"/>
                </a:tc>
              </a:tr>
              <a:tr h="178349">
                <a:tc>
                  <a:txBody>
                    <a:bodyPr/>
                    <a:lstStyle/>
                    <a:p>
                      <a:pPr>
                        <a:spcAft>
                          <a:spcPts val="0"/>
                        </a:spcAft>
                      </a:pPr>
                      <a:r>
                        <a:rPr lang="ru-RU" sz="1100" dirty="0" smtClean="0"/>
                        <a:t>Единый сельскохозяйственный налог</a:t>
                      </a:r>
                      <a:endParaRPr lang="ru-RU" sz="1100" dirty="0">
                        <a:latin typeface="Times New Roman"/>
                        <a:ea typeface="Times New Roman"/>
                        <a:cs typeface="Times New Roman"/>
                      </a:endParaRPr>
                    </a:p>
                  </a:txBody>
                  <a:tcPr marL="68580" marR="68580" marT="0" marB="0" anchor="b"/>
                </a:tc>
                <a:tc>
                  <a:txBody>
                    <a:bodyPr/>
                    <a:lstStyle/>
                    <a:p>
                      <a:pPr algn="r">
                        <a:spcAft>
                          <a:spcPts val="0"/>
                        </a:spcAft>
                      </a:pPr>
                      <a:r>
                        <a:rPr lang="ru-RU" sz="1200" dirty="0" smtClean="0">
                          <a:latin typeface="Times New Roman" panose="02020603050405020304" pitchFamily="18" charset="0"/>
                          <a:ea typeface="Times New Roman"/>
                          <a:cs typeface="Times New Roman" panose="02020603050405020304" pitchFamily="18" charset="0"/>
                        </a:rPr>
                        <a:t>30,000</a:t>
                      </a:r>
                      <a:endParaRPr lang="ru-RU" sz="1200" dirty="0">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r">
                        <a:spcAft>
                          <a:spcPts val="0"/>
                        </a:spcAft>
                      </a:pPr>
                      <a:r>
                        <a:rPr lang="ru-RU" sz="1200" dirty="0" smtClean="0">
                          <a:latin typeface="Times New Roman" panose="02020603050405020304" pitchFamily="18" charset="0"/>
                          <a:ea typeface="Times New Roman"/>
                          <a:cs typeface="Times New Roman" panose="02020603050405020304" pitchFamily="18" charset="0"/>
                        </a:rPr>
                        <a:t>18,212</a:t>
                      </a:r>
                      <a:endParaRPr lang="ru-RU" sz="1200" dirty="0">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r">
                        <a:spcAft>
                          <a:spcPts val="0"/>
                        </a:spcAft>
                      </a:pPr>
                      <a:r>
                        <a:rPr lang="ru-RU" sz="1200" dirty="0" smtClean="0">
                          <a:latin typeface="Times New Roman" panose="02020603050405020304" pitchFamily="18" charset="0"/>
                          <a:ea typeface="Times New Roman"/>
                          <a:cs typeface="Times New Roman" panose="02020603050405020304" pitchFamily="18" charset="0"/>
                        </a:rPr>
                        <a:t>60,7</a:t>
                      </a:r>
                      <a:endParaRPr lang="ru-RU" sz="1200" dirty="0">
                        <a:latin typeface="Times New Roman" panose="02020603050405020304" pitchFamily="18" charset="0"/>
                        <a:ea typeface="Times New Roman"/>
                        <a:cs typeface="Times New Roman" panose="02020603050405020304" pitchFamily="18" charset="0"/>
                      </a:endParaRPr>
                    </a:p>
                  </a:txBody>
                  <a:tcPr marL="68580" marR="68580" marT="0" marB="0" anchor="ctr"/>
                </a:tc>
              </a:tr>
              <a:tr h="178349">
                <a:tc>
                  <a:txBody>
                    <a:bodyPr/>
                    <a:lstStyle/>
                    <a:p>
                      <a:pPr>
                        <a:spcAft>
                          <a:spcPts val="0"/>
                        </a:spcAft>
                      </a:pPr>
                      <a:r>
                        <a:rPr lang="ru-RU" sz="1100" dirty="0"/>
                        <a:t>Налоги на имущество</a:t>
                      </a:r>
                      <a:endParaRPr lang="ru-RU" sz="1100" dirty="0">
                        <a:latin typeface="Times New Roman"/>
                        <a:ea typeface="Times New Roman"/>
                        <a:cs typeface="Times New Roman"/>
                      </a:endParaRPr>
                    </a:p>
                  </a:txBody>
                  <a:tcPr marL="68580" marR="68580" marT="0" marB="0" anchor="ctr"/>
                </a:tc>
                <a:tc>
                  <a:txBody>
                    <a:bodyPr/>
                    <a:lstStyle/>
                    <a:p>
                      <a:pPr algn="r">
                        <a:spcAft>
                          <a:spcPts val="0"/>
                        </a:spcAft>
                      </a:pPr>
                      <a:r>
                        <a:rPr lang="ru-RU" sz="1200" dirty="0" smtClean="0">
                          <a:latin typeface="Times New Roman" panose="02020603050405020304" pitchFamily="18" charset="0"/>
                          <a:ea typeface="Times New Roman"/>
                          <a:cs typeface="Times New Roman" panose="02020603050405020304" pitchFamily="18" charset="0"/>
                        </a:rPr>
                        <a:t>2 318,000</a:t>
                      </a:r>
                      <a:endParaRPr lang="ru-RU" sz="1200" dirty="0">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r">
                        <a:spcAft>
                          <a:spcPts val="0"/>
                        </a:spcAft>
                      </a:pPr>
                      <a:r>
                        <a:rPr lang="ru-RU" sz="1200" dirty="0" smtClean="0">
                          <a:latin typeface="Times New Roman" panose="02020603050405020304" pitchFamily="18" charset="0"/>
                          <a:ea typeface="Times New Roman"/>
                          <a:cs typeface="Times New Roman" panose="02020603050405020304" pitchFamily="18" charset="0"/>
                        </a:rPr>
                        <a:t>2 310,658</a:t>
                      </a:r>
                      <a:endParaRPr lang="ru-RU" sz="1200" dirty="0">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r">
                        <a:spcAft>
                          <a:spcPts val="0"/>
                        </a:spcAft>
                      </a:pPr>
                      <a:r>
                        <a:rPr lang="ru-RU" sz="1200" dirty="0" smtClean="0">
                          <a:latin typeface="Times New Roman" panose="02020603050405020304" pitchFamily="18" charset="0"/>
                          <a:ea typeface="Times New Roman"/>
                          <a:cs typeface="Times New Roman" panose="02020603050405020304" pitchFamily="18" charset="0"/>
                        </a:rPr>
                        <a:t>99,7</a:t>
                      </a:r>
                      <a:endParaRPr lang="ru-RU" sz="1200" dirty="0">
                        <a:latin typeface="Times New Roman" panose="02020603050405020304" pitchFamily="18" charset="0"/>
                        <a:ea typeface="Times New Roman"/>
                        <a:cs typeface="Times New Roman" panose="02020603050405020304" pitchFamily="18" charset="0"/>
                      </a:endParaRPr>
                    </a:p>
                  </a:txBody>
                  <a:tcPr marL="68580" marR="68580" marT="0" marB="0" anchor="ctr"/>
                </a:tc>
              </a:tr>
              <a:tr h="490460">
                <a:tc>
                  <a:txBody>
                    <a:bodyPr/>
                    <a:lstStyle/>
                    <a:p>
                      <a:pPr>
                        <a:spcAft>
                          <a:spcPts val="0"/>
                        </a:spcAft>
                      </a:pPr>
                      <a:r>
                        <a:rPr lang="ru-RU" sz="1100" dirty="0" smtClean="0"/>
                        <a:t>Доходы от использования имущества, находящегося в государственной и муниципальной собственности</a:t>
                      </a:r>
                      <a:endParaRPr lang="ru-RU" sz="1100" dirty="0">
                        <a:latin typeface="Times New Roman"/>
                        <a:ea typeface="Times New Roman"/>
                        <a:cs typeface="Times New Roman"/>
                      </a:endParaRPr>
                    </a:p>
                  </a:txBody>
                  <a:tcPr marL="68580" marR="68580" marT="0" marB="0" anchor="ctr"/>
                </a:tc>
                <a:tc>
                  <a:txBody>
                    <a:bodyPr/>
                    <a:lstStyle/>
                    <a:p>
                      <a:pPr algn="r">
                        <a:spcAft>
                          <a:spcPts val="0"/>
                        </a:spcAft>
                      </a:pPr>
                      <a:r>
                        <a:rPr lang="ru-RU" sz="1200" dirty="0" smtClean="0">
                          <a:latin typeface="Times New Roman" panose="02020603050405020304" pitchFamily="18" charset="0"/>
                          <a:ea typeface="Times New Roman"/>
                          <a:cs typeface="Times New Roman" panose="02020603050405020304" pitchFamily="18" charset="0"/>
                        </a:rPr>
                        <a:t>1 980,000</a:t>
                      </a:r>
                      <a:endParaRPr lang="ru-RU" sz="1200" dirty="0">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r">
                        <a:spcAft>
                          <a:spcPts val="0"/>
                        </a:spcAft>
                      </a:pPr>
                      <a:r>
                        <a:rPr lang="ru-RU" sz="1200" dirty="0" smtClean="0">
                          <a:latin typeface="Times New Roman" panose="02020603050405020304" pitchFamily="18" charset="0"/>
                          <a:ea typeface="Times New Roman"/>
                          <a:cs typeface="Times New Roman" panose="02020603050405020304" pitchFamily="18" charset="0"/>
                        </a:rPr>
                        <a:t>1 679,880</a:t>
                      </a:r>
                      <a:endParaRPr lang="ru-RU" sz="1200" dirty="0">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r">
                        <a:spcAft>
                          <a:spcPts val="0"/>
                        </a:spcAft>
                      </a:pPr>
                      <a:r>
                        <a:rPr lang="ru-RU" sz="1200" dirty="0" smtClean="0">
                          <a:latin typeface="Times New Roman" panose="02020603050405020304" pitchFamily="18" charset="0"/>
                          <a:ea typeface="Times New Roman"/>
                          <a:cs typeface="Times New Roman" panose="02020603050405020304" pitchFamily="18" charset="0"/>
                        </a:rPr>
                        <a:t>84,8</a:t>
                      </a:r>
                      <a:endParaRPr lang="ru-RU" sz="1200" dirty="0">
                        <a:latin typeface="Times New Roman" panose="02020603050405020304" pitchFamily="18" charset="0"/>
                        <a:ea typeface="Times New Roman"/>
                        <a:cs typeface="Times New Roman" panose="02020603050405020304" pitchFamily="18" charset="0"/>
                      </a:endParaRPr>
                    </a:p>
                  </a:txBody>
                  <a:tcPr marL="68580" marR="68580" marT="0" marB="0" anchor="ctr"/>
                </a:tc>
              </a:tr>
              <a:tr h="352877">
                <a:tc>
                  <a:txBody>
                    <a:bodyPr/>
                    <a:lstStyle/>
                    <a:p>
                      <a:pPr>
                        <a:spcAft>
                          <a:spcPts val="0"/>
                        </a:spcAft>
                      </a:pPr>
                      <a:r>
                        <a:rPr lang="ru-RU" sz="1100" dirty="0" smtClean="0">
                          <a:latin typeface="Times New Roman"/>
                          <a:ea typeface="Times New Roman"/>
                          <a:cs typeface="Times New Roman"/>
                        </a:rPr>
                        <a:t>Доходы от оказания платных услуг (работ) и компенсации затрат государства</a:t>
                      </a:r>
                      <a:endParaRPr lang="ru-RU" sz="1100" dirty="0">
                        <a:latin typeface="Times New Roman"/>
                        <a:ea typeface="Times New Roman"/>
                        <a:cs typeface="Times New Roman"/>
                      </a:endParaRPr>
                    </a:p>
                  </a:txBody>
                  <a:tcPr marL="68580" marR="68580" marT="0" marB="0" anchor="ctr"/>
                </a:tc>
                <a:tc>
                  <a:txBody>
                    <a:bodyPr/>
                    <a:lstStyle/>
                    <a:p>
                      <a:pPr algn="r">
                        <a:spcAft>
                          <a:spcPts val="0"/>
                        </a:spcAft>
                      </a:pPr>
                      <a:r>
                        <a:rPr lang="ru-RU" sz="1200" dirty="0" smtClean="0">
                          <a:latin typeface="Times New Roman" panose="02020603050405020304" pitchFamily="18" charset="0"/>
                          <a:ea typeface="Times New Roman"/>
                          <a:cs typeface="Times New Roman" panose="02020603050405020304" pitchFamily="18" charset="0"/>
                        </a:rPr>
                        <a:t>70,800</a:t>
                      </a:r>
                      <a:endParaRPr lang="ru-RU" sz="1200" dirty="0">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r">
                        <a:spcAft>
                          <a:spcPts val="0"/>
                        </a:spcAft>
                      </a:pPr>
                      <a:r>
                        <a:rPr lang="ru-RU" sz="1200" dirty="0" smtClean="0">
                          <a:latin typeface="Times New Roman" panose="02020603050405020304" pitchFamily="18" charset="0"/>
                          <a:ea typeface="Times New Roman"/>
                          <a:cs typeface="Times New Roman" panose="02020603050405020304" pitchFamily="18" charset="0"/>
                        </a:rPr>
                        <a:t>70,800</a:t>
                      </a:r>
                      <a:endParaRPr lang="ru-RU" sz="1200" dirty="0">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r">
                        <a:spcAft>
                          <a:spcPts val="0"/>
                        </a:spcAft>
                      </a:pPr>
                      <a:r>
                        <a:rPr lang="ru-RU" sz="1200" dirty="0" smtClean="0">
                          <a:latin typeface="Times New Roman" panose="02020603050405020304" pitchFamily="18" charset="0"/>
                          <a:ea typeface="Times New Roman"/>
                          <a:cs typeface="Times New Roman" panose="02020603050405020304" pitchFamily="18" charset="0"/>
                        </a:rPr>
                        <a:t>100,0</a:t>
                      </a:r>
                      <a:endParaRPr lang="ru-RU" sz="1200" dirty="0">
                        <a:latin typeface="Times New Roman" panose="02020603050405020304" pitchFamily="18" charset="0"/>
                        <a:ea typeface="Times New Roman"/>
                        <a:cs typeface="Times New Roman" panose="02020603050405020304" pitchFamily="18" charset="0"/>
                      </a:endParaRPr>
                    </a:p>
                  </a:txBody>
                  <a:tcPr marL="68580" marR="68580" marT="0" marB="0" anchor="ctr"/>
                </a:tc>
              </a:tr>
              <a:tr h="352877">
                <a:tc>
                  <a:txBody>
                    <a:bodyPr/>
                    <a:lstStyle/>
                    <a:p>
                      <a:pPr>
                        <a:spcAft>
                          <a:spcPts val="0"/>
                        </a:spcAft>
                      </a:pPr>
                      <a:r>
                        <a:rPr lang="ru-RU" sz="1100" dirty="0" smtClean="0">
                          <a:latin typeface="Times New Roman"/>
                          <a:ea typeface="Times New Roman"/>
                          <a:cs typeface="Times New Roman"/>
                        </a:rPr>
                        <a:t>Доходы от продажи материальных и нематериальных активов</a:t>
                      </a:r>
                      <a:endParaRPr lang="ru-RU" sz="1100" dirty="0">
                        <a:latin typeface="Times New Roman"/>
                        <a:ea typeface="Times New Roman"/>
                        <a:cs typeface="Times New Roman"/>
                      </a:endParaRPr>
                    </a:p>
                  </a:txBody>
                  <a:tcPr marL="68580" marR="68580" marT="0" marB="0" anchor="ctr"/>
                </a:tc>
                <a:tc>
                  <a:txBody>
                    <a:bodyPr/>
                    <a:lstStyle/>
                    <a:p>
                      <a:pPr algn="r">
                        <a:spcAft>
                          <a:spcPts val="0"/>
                        </a:spcAft>
                      </a:pPr>
                      <a:r>
                        <a:rPr lang="ru-RU" sz="1200" dirty="0" smtClean="0">
                          <a:latin typeface="Times New Roman" panose="02020603050405020304" pitchFamily="18" charset="0"/>
                          <a:ea typeface="Times New Roman"/>
                          <a:cs typeface="Times New Roman" panose="02020603050405020304" pitchFamily="18" charset="0"/>
                        </a:rPr>
                        <a:t>98,500</a:t>
                      </a:r>
                      <a:endParaRPr lang="ru-RU" sz="1200" dirty="0">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r">
                        <a:spcAft>
                          <a:spcPts val="0"/>
                        </a:spcAft>
                      </a:pPr>
                      <a:r>
                        <a:rPr lang="ru-RU" sz="1200" dirty="0" smtClean="0">
                          <a:latin typeface="Times New Roman" panose="02020603050405020304" pitchFamily="18" charset="0"/>
                          <a:ea typeface="Times New Roman"/>
                          <a:cs typeface="Times New Roman" panose="02020603050405020304" pitchFamily="18" charset="0"/>
                        </a:rPr>
                        <a:t>98,500</a:t>
                      </a:r>
                      <a:endParaRPr lang="ru-RU" sz="1200" dirty="0">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r">
                        <a:spcAft>
                          <a:spcPts val="0"/>
                        </a:spcAft>
                      </a:pPr>
                      <a:r>
                        <a:rPr lang="ru-RU" sz="1200" dirty="0" smtClean="0">
                          <a:latin typeface="Times New Roman" panose="02020603050405020304" pitchFamily="18" charset="0"/>
                          <a:ea typeface="Times New Roman"/>
                          <a:cs typeface="Times New Roman" panose="02020603050405020304" pitchFamily="18" charset="0"/>
                        </a:rPr>
                        <a:t>100,0</a:t>
                      </a:r>
                      <a:endParaRPr lang="ru-RU" sz="1200" dirty="0">
                        <a:latin typeface="Times New Roman" panose="02020603050405020304" pitchFamily="18" charset="0"/>
                        <a:ea typeface="Times New Roman"/>
                        <a:cs typeface="Times New Roman" panose="02020603050405020304" pitchFamily="18" charset="0"/>
                      </a:endParaRPr>
                    </a:p>
                  </a:txBody>
                  <a:tcPr marL="68580" marR="68580" marT="0" marB="0" anchor="ctr"/>
                </a:tc>
              </a:tr>
              <a:tr h="196638">
                <a:tc>
                  <a:txBody>
                    <a:bodyPr/>
                    <a:lstStyle/>
                    <a:p>
                      <a:pPr>
                        <a:spcAft>
                          <a:spcPts val="0"/>
                        </a:spcAft>
                      </a:pPr>
                      <a:r>
                        <a:rPr lang="ru-RU" sz="1100" dirty="0"/>
                        <a:t>Штрафы, санкции, возмещение ущерба</a:t>
                      </a:r>
                      <a:endParaRPr lang="ru-RU" sz="1100" dirty="0">
                        <a:latin typeface="Times New Roman"/>
                        <a:ea typeface="Times New Roman"/>
                        <a:cs typeface="Times New Roman"/>
                      </a:endParaRPr>
                    </a:p>
                  </a:txBody>
                  <a:tcPr marL="68580" marR="68580" marT="0" marB="0" anchor="ctr"/>
                </a:tc>
                <a:tc>
                  <a:txBody>
                    <a:bodyPr/>
                    <a:lstStyle/>
                    <a:p>
                      <a:pPr algn="r">
                        <a:spcAft>
                          <a:spcPts val="0"/>
                        </a:spcAft>
                      </a:pPr>
                      <a:r>
                        <a:rPr lang="ru-RU" sz="1200" dirty="0" smtClean="0">
                          <a:latin typeface="Times New Roman" panose="02020603050405020304" pitchFamily="18" charset="0"/>
                          <a:cs typeface="Times New Roman" panose="02020603050405020304" pitchFamily="18" charset="0"/>
                        </a:rPr>
                        <a:t>84,524</a:t>
                      </a:r>
                      <a:endParaRPr lang="ru-RU" sz="1200" dirty="0">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r">
                        <a:spcAft>
                          <a:spcPts val="0"/>
                        </a:spcAft>
                      </a:pPr>
                      <a:r>
                        <a:rPr lang="ru-RU" sz="1200" dirty="0" smtClean="0">
                          <a:latin typeface="Times New Roman" panose="02020603050405020304" pitchFamily="18" charset="0"/>
                          <a:ea typeface="Times New Roman"/>
                          <a:cs typeface="Times New Roman" panose="02020603050405020304" pitchFamily="18" charset="0"/>
                        </a:rPr>
                        <a:t>84,524</a:t>
                      </a:r>
                      <a:endParaRPr lang="ru-RU" sz="1200" dirty="0">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r">
                        <a:spcAft>
                          <a:spcPts val="0"/>
                        </a:spcAft>
                      </a:pPr>
                      <a:r>
                        <a:rPr lang="ru-RU" sz="1200" dirty="0" smtClean="0">
                          <a:latin typeface="Times New Roman" panose="02020603050405020304" pitchFamily="18" charset="0"/>
                          <a:ea typeface="Times New Roman"/>
                          <a:cs typeface="Times New Roman" panose="02020603050405020304" pitchFamily="18" charset="0"/>
                        </a:rPr>
                        <a:t>100,0</a:t>
                      </a:r>
                      <a:endParaRPr lang="ru-RU" sz="1200" dirty="0">
                        <a:latin typeface="Times New Roman" panose="02020603050405020304" pitchFamily="18" charset="0"/>
                        <a:ea typeface="Times New Roman"/>
                        <a:cs typeface="Times New Roman" panose="02020603050405020304" pitchFamily="18" charset="0"/>
                      </a:endParaRPr>
                    </a:p>
                  </a:txBody>
                  <a:tcPr marL="68580" marR="68580" marT="0" marB="0" anchor="ctr"/>
                </a:tc>
              </a:tr>
              <a:tr h="207633">
                <a:tc>
                  <a:txBody>
                    <a:bodyPr/>
                    <a:lstStyle/>
                    <a:p>
                      <a:pPr>
                        <a:spcAft>
                          <a:spcPts val="0"/>
                        </a:spcAft>
                      </a:pPr>
                      <a:r>
                        <a:rPr lang="ru-RU" sz="1100" dirty="0" smtClean="0">
                          <a:latin typeface="Times New Roman"/>
                          <a:ea typeface="Times New Roman"/>
                          <a:cs typeface="Times New Roman"/>
                        </a:rPr>
                        <a:t>Прочие неналоговые доходы (невыясненные)</a:t>
                      </a:r>
                      <a:endParaRPr lang="ru-RU" sz="1100" dirty="0">
                        <a:latin typeface="Times New Roman"/>
                        <a:ea typeface="Times New Roman"/>
                        <a:cs typeface="Times New Roman"/>
                      </a:endParaRPr>
                    </a:p>
                  </a:txBody>
                  <a:tcPr marL="68580" marR="68580" marT="0" marB="0" anchor="ctr"/>
                </a:tc>
                <a:tc>
                  <a:txBody>
                    <a:bodyPr/>
                    <a:lstStyle/>
                    <a:p>
                      <a:pPr algn="r">
                        <a:spcAft>
                          <a:spcPts val="0"/>
                        </a:spcAft>
                      </a:pPr>
                      <a:r>
                        <a:rPr lang="ru-RU" sz="1200" dirty="0" smtClean="0">
                          <a:latin typeface="Times New Roman" panose="02020603050405020304" pitchFamily="18" charset="0"/>
                          <a:ea typeface="Times New Roman"/>
                          <a:cs typeface="Times New Roman" panose="02020603050405020304" pitchFamily="18" charset="0"/>
                        </a:rPr>
                        <a:t>0,000</a:t>
                      </a:r>
                      <a:endParaRPr lang="ru-RU" sz="1200" dirty="0">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r">
                        <a:spcAft>
                          <a:spcPts val="0"/>
                        </a:spcAft>
                      </a:pPr>
                      <a:r>
                        <a:rPr lang="ru-RU" sz="1200" dirty="0" smtClean="0">
                          <a:latin typeface="Times New Roman" panose="02020603050405020304" pitchFamily="18" charset="0"/>
                          <a:ea typeface="Times New Roman"/>
                          <a:cs typeface="Times New Roman" panose="02020603050405020304" pitchFamily="18" charset="0"/>
                        </a:rPr>
                        <a:t>87,378</a:t>
                      </a:r>
                      <a:endParaRPr lang="ru-RU" sz="1200" dirty="0">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r">
                        <a:spcAft>
                          <a:spcPts val="0"/>
                        </a:spcAft>
                      </a:pPr>
                      <a:r>
                        <a:rPr lang="ru-RU" sz="1200" dirty="0" smtClean="0">
                          <a:latin typeface="Times New Roman" panose="02020603050405020304" pitchFamily="18" charset="0"/>
                          <a:ea typeface="Times New Roman"/>
                          <a:cs typeface="Times New Roman" panose="02020603050405020304" pitchFamily="18" charset="0"/>
                        </a:rPr>
                        <a:t>0,0</a:t>
                      </a:r>
                      <a:endParaRPr lang="ru-RU" sz="1200" dirty="0">
                        <a:latin typeface="Times New Roman" panose="02020603050405020304" pitchFamily="18" charset="0"/>
                        <a:ea typeface="Times New Roman"/>
                        <a:cs typeface="Times New Roman" panose="02020603050405020304" pitchFamily="18" charset="0"/>
                      </a:endParaRPr>
                    </a:p>
                  </a:txBody>
                  <a:tcPr marL="68580" marR="68580" marT="0" marB="0" anchor="ctr"/>
                </a:tc>
              </a:tr>
              <a:tr h="490460">
                <a:tc>
                  <a:txBody>
                    <a:bodyPr/>
                    <a:lstStyle/>
                    <a:p>
                      <a:pPr>
                        <a:spcAft>
                          <a:spcPts val="0"/>
                        </a:spcAft>
                      </a:pPr>
                      <a:r>
                        <a:rPr lang="ru-RU" sz="1100" b="1" dirty="0">
                          <a:solidFill>
                            <a:schemeClr val="tx1"/>
                          </a:solidFill>
                        </a:rPr>
                        <a:t>Безвозмездные поступления от других бюджетов бюджетной системы Российской Федерации</a:t>
                      </a:r>
                      <a:endParaRPr lang="ru-RU" sz="1100" b="1" dirty="0">
                        <a:solidFill>
                          <a:schemeClr val="tx1"/>
                        </a:solidFill>
                        <a:latin typeface="Times New Roman"/>
                        <a:ea typeface="Times New Roman"/>
                        <a:cs typeface="Times New Roman"/>
                      </a:endParaRPr>
                    </a:p>
                  </a:txBody>
                  <a:tcPr marL="68580" marR="68580" marT="0" marB="0" anchor="b"/>
                </a:tc>
                <a:tc>
                  <a:txBody>
                    <a:bodyPr/>
                    <a:lstStyle/>
                    <a:p>
                      <a:pPr algn="r">
                        <a:spcAft>
                          <a:spcPts val="0"/>
                        </a:spcAft>
                      </a:pPr>
                      <a:r>
                        <a:rPr lang="ru-RU" sz="1200" b="1" dirty="0" smtClean="0">
                          <a:solidFill>
                            <a:schemeClr val="tx1"/>
                          </a:solidFill>
                          <a:latin typeface="Times New Roman" panose="02020603050405020304" pitchFamily="18" charset="0"/>
                          <a:cs typeface="Times New Roman" panose="02020603050405020304" pitchFamily="18" charset="0"/>
                        </a:rPr>
                        <a:t>65 356,354</a:t>
                      </a:r>
                      <a:endParaRPr lang="ru-RU" sz="1200" b="1" dirty="0">
                        <a:solidFill>
                          <a:schemeClr val="tx1"/>
                        </a:solidFill>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r">
                        <a:spcAft>
                          <a:spcPts val="0"/>
                        </a:spcAft>
                      </a:pPr>
                      <a:r>
                        <a:rPr lang="ru-RU" sz="1200" b="1" dirty="0" smtClean="0">
                          <a:solidFill>
                            <a:schemeClr val="tx1"/>
                          </a:solidFill>
                          <a:latin typeface="Times New Roman" panose="02020603050405020304" pitchFamily="18" charset="0"/>
                          <a:ea typeface="Times New Roman"/>
                          <a:cs typeface="Times New Roman" panose="02020603050405020304" pitchFamily="18" charset="0"/>
                        </a:rPr>
                        <a:t>64 050,254</a:t>
                      </a:r>
                      <a:endParaRPr lang="ru-RU" sz="1200" b="1" dirty="0">
                        <a:solidFill>
                          <a:schemeClr val="tx1"/>
                        </a:solidFill>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r">
                        <a:spcAft>
                          <a:spcPts val="0"/>
                        </a:spcAft>
                      </a:pPr>
                      <a:r>
                        <a:rPr lang="ru-RU" sz="1200" b="1" dirty="0" smtClean="0">
                          <a:solidFill>
                            <a:schemeClr val="tx1"/>
                          </a:solidFill>
                          <a:latin typeface="Times New Roman" panose="02020603050405020304" pitchFamily="18" charset="0"/>
                          <a:ea typeface="Times New Roman"/>
                          <a:cs typeface="Times New Roman" panose="02020603050405020304" pitchFamily="18" charset="0"/>
                        </a:rPr>
                        <a:t>98,0</a:t>
                      </a:r>
                      <a:endParaRPr lang="ru-RU" sz="1200" b="1" dirty="0">
                        <a:solidFill>
                          <a:schemeClr val="tx1"/>
                        </a:solidFill>
                        <a:latin typeface="Times New Roman" panose="02020603050405020304" pitchFamily="18" charset="0"/>
                        <a:ea typeface="Times New Roman"/>
                        <a:cs typeface="Times New Roman" panose="02020603050405020304" pitchFamily="18" charset="0"/>
                      </a:endParaRPr>
                    </a:p>
                  </a:txBody>
                  <a:tcPr marL="68580" marR="68580" marT="0" marB="0" anchor="ctr"/>
                </a:tc>
              </a:tr>
              <a:tr h="346054">
                <a:tc>
                  <a:txBody>
                    <a:bodyPr/>
                    <a:lstStyle/>
                    <a:p>
                      <a:pPr>
                        <a:spcAft>
                          <a:spcPts val="0"/>
                        </a:spcAft>
                      </a:pPr>
                      <a:r>
                        <a:rPr lang="ru-RU" sz="1100" dirty="0"/>
                        <a:t>Дотации бюджетам субъектов Российской Федерации и муниципальных образований</a:t>
                      </a:r>
                      <a:endParaRPr lang="ru-RU" sz="1100" dirty="0">
                        <a:latin typeface="Times New Roman"/>
                        <a:ea typeface="Times New Roman"/>
                        <a:cs typeface="Times New Roman"/>
                      </a:endParaRPr>
                    </a:p>
                  </a:txBody>
                  <a:tcPr marL="68580" marR="68580" marT="0" marB="0" anchor="ctr"/>
                </a:tc>
                <a:tc>
                  <a:txBody>
                    <a:bodyPr/>
                    <a:lstStyle/>
                    <a:p>
                      <a:pPr algn="r">
                        <a:spcAft>
                          <a:spcPts val="0"/>
                        </a:spcAft>
                      </a:pPr>
                      <a:r>
                        <a:rPr lang="ru-RU" sz="1200" dirty="0" smtClean="0">
                          <a:latin typeface="Times New Roman" panose="02020603050405020304" pitchFamily="18" charset="0"/>
                          <a:ea typeface="Times New Roman"/>
                          <a:cs typeface="Times New Roman" panose="02020603050405020304" pitchFamily="18" charset="0"/>
                        </a:rPr>
                        <a:t>12 445,670</a:t>
                      </a:r>
                      <a:endParaRPr lang="ru-RU" sz="1200" dirty="0">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r">
                        <a:spcAft>
                          <a:spcPts val="0"/>
                        </a:spcAft>
                      </a:pPr>
                      <a:r>
                        <a:rPr lang="ru-RU" sz="1200" dirty="0" smtClean="0">
                          <a:latin typeface="Times New Roman" panose="02020603050405020304" pitchFamily="18" charset="0"/>
                          <a:ea typeface="Times New Roman"/>
                          <a:cs typeface="Times New Roman" panose="02020603050405020304" pitchFamily="18" charset="0"/>
                        </a:rPr>
                        <a:t>12 445,670</a:t>
                      </a:r>
                      <a:endParaRPr lang="ru-RU" sz="1200" dirty="0">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r">
                        <a:spcAft>
                          <a:spcPts val="0"/>
                        </a:spcAft>
                      </a:pPr>
                      <a:r>
                        <a:rPr lang="ru-RU" sz="1200" dirty="0">
                          <a:latin typeface="Times New Roman" panose="02020603050405020304" pitchFamily="18" charset="0"/>
                          <a:cs typeface="Times New Roman" panose="02020603050405020304" pitchFamily="18" charset="0"/>
                        </a:rPr>
                        <a:t>100,0</a:t>
                      </a:r>
                      <a:endParaRPr lang="ru-RU" sz="1200" dirty="0">
                        <a:latin typeface="Times New Roman" panose="02020603050405020304" pitchFamily="18" charset="0"/>
                        <a:ea typeface="Times New Roman"/>
                        <a:cs typeface="Times New Roman" panose="02020603050405020304" pitchFamily="18" charset="0"/>
                      </a:endParaRPr>
                    </a:p>
                  </a:txBody>
                  <a:tcPr marL="68580" marR="68580" marT="0" marB="0" anchor="ctr"/>
                </a:tc>
              </a:tr>
              <a:tr h="346054">
                <a:tc>
                  <a:txBody>
                    <a:bodyPr/>
                    <a:lstStyle/>
                    <a:p>
                      <a:pPr>
                        <a:spcAft>
                          <a:spcPts val="0"/>
                        </a:spcAft>
                      </a:pPr>
                      <a:r>
                        <a:rPr lang="ru-RU" sz="1100" dirty="0"/>
                        <a:t>Субвенции бюджетам субъектов Российской Федерации и муниципальных образований</a:t>
                      </a:r>
                      <a:endParaRPr lang="ru-RU" sz="1100" dirty="0">
                        <a:latin typeface="Times New Roman"/>
                        <a:ea typeface="Times New Roman"/>
                        <a:cs typeface="Times New Roman"/>
                      </a:endParaRPr>
                    </a:p>
                  </a:txBody>
                  <a:tcPr marL="68580" marR="68580" marT="0" marB="0" anchor="ctr"/>
                </a:tc>
                <a:tc>
                  <a:txBody>
                    <a:bodyPr/>
                    <a:lstStyle/>
                    <a:p>
                      <a:pPr algn="r">
                        <a:spcAft>
                          <a:spcPts val="0"/>
                        </a:spcAft>
                      </a:pPr>
                      <a:r>
                        <a:rPr lang="ru-RU" sz="1200" dirty="0" smtClean="0">
                          <a:latin typeface="Times New Roman" panose="02020603050405020304" pitchFamily="18" charset="0"/>
                          <a:ea typeface="Times New Roman"/>
                          <a:cs typeface="Times New Roman" panose="02020603050405020304" pitchFamily="18" charset="0"/>
                        </a:rPr>
                        <a:t>1 913,200</a:t>
                      </a:r>
                      <a:endParaRPr lang="ru-RU" sz="1200" dirty="0">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r">
                        <a:spcAft>
                          <a:spcPts val="0"/>
                        </a:spcAft>
                      </a:pPr>
                      <a:r>
                        <a:rPr lang="ru-RU" sz="1200" dirty="0" smtClean="0">
                          <a:latin typeface="Times New Roman" panose="02020603050405020304" pitchFamily="18" charset="0"/>
                          <a:ea typeface="Times New Roman"/>
                          <a:cs typeface="Times New Roman" panose="02020603050405020304" pitchFamily="18" charset="0"/>
                        </a:rPr>
                        <a:t>647,100</a:t>
                      </a:r>
                      <a:endParaRPr lang="ru-RU" sz="1200" dirty="0">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r">
                        <a:spcAft>
                          <a:spcPts val="0"/>
                        </a:spcAft>
                      </a:pPr>
                      <a:r>
                        <a:rPr lang="ru-RU" sz="1200" dirty="0" smtClean="0">
                          <a:latin typeface="Times New Roman" panose="02020603050405020304" pitchFamily="18" charset="0"/>
                          <a:ea typeface="Times New Roman"/>
                          <a:cs typeface="Times New Roman" panose="02020603050405020304" pitchFamily="18" charset="0"/>
                        </a:rPr>
                        <a:t>33,8</a:t>
                      </a:r>
                      <a:endParaRPr lang="ru-RU" sz="1200" dirty="0">
                        <a:latin typeface="Times New Roman" panose="02020603050405020304" pitchFamily="18" charset="0"/>
                        <a:ea typeface="Times New Roman"/>
                        <a:cs typeface="Times New Roman" panose="02020603050405020304" pitchFamily="18" charset="0"/>
                      </a:endParaRPr>
                    </a:p>
                  </a:txBody>
                  <a:tcPr marL="68580" marR="68580" marT="0" marB="0" anchor="ctr"/>
                </a:tc>
              </a:tr>
              <a:tr h="207633">
                <a:tc>
                  <a:txBody>
                    <a:bodyPr/>
                    <a:lstStyle/>
                    <a:p>
                      <a:pPr>
                        <a:spcAft>
                          <a:spcPts val="0"/>
                        </a:spcAft>
                      </a:pPr>
                      <a:r>
                        <a:rPr lang="ru-RU" sz="1100" dirty="0"/>
                        <a:t>Иные межбюджетные трансферты</a:t>
                      </a:r>
                      <a:endParaRPr lang="ru-RU" sz="1100" dirty="0">
                        <a:latin typeface="Times New Roman"/>
                        <a:ea typeface="Times New Roman"/>
                        <a:cs typeface="Times New Roman"/>
                      </a:endParaRPr>
                    </a:p>
                  </a:txBody>
                  <a:tcPr marL="68580" marR="68580" marT="0" marB="0" anchor="ctr"/>
                </a:tc>
                <a:tc>
                  <a:txBody>
                    <a:bodyPr/>
                    <a:lstStyle/>
                    <a:p>
                      <a:pPr algn="r">
                        <a:spcAft>
                          <a:spcPts val="0"/>
                        </a:spcAft>
                      </a:pPr>
                      <a:r>
                        <a:rPr lang="ru-RU" sz="1200" dirty="0" smtClean="0">
                          <a:latin typeface="Times New Roman" panose="02020603050405020304" pitchFamily="18" charset="0"/>
                          <a:ea typeface="Times New Roman"/>
                          <a:cs typeface="Times New Roman" panose="02020603050405020304" pitchFamily="18" charset="0"/>
                        </a:rPr>
                        <a:t>52 294,124</a:t>
                      </a:r>
                      <a:endParaRPr lang="ru-RU" sz="1200" dirty="0">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r">
                        <a:spcAft>
                          <a:spcPts val="0"/>
                        </a:spcAft>
                      </a:pPr>
                      <a:r>
                        <a:rPr lang="ru-RU" sz="1200" dirty="0" smtClean="0">
                          <a:latin typeface="Times New Roman" panose="02020603050405020304" pitchFamily="18" charset="0"/>
                          <a:ea typeface="Times New Roman"/>
                          <a:cs typeface="Times New Roman" panose="02020603050405020304" pitchFamily="18" charset="0"/>
                        </a:rPr>
                        <a:t>52 254,124</a:t>
                      </a:r>
                      <a:endParaRPr lang="ru-RU" sz="1200" dirty="0">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r">
                        <a:spcAft>
                          <a:spcPts val="0"/>
                        </a:spcAft>
                      </a:pPr>
                      <a:r>
                        <a:rPr lang="ru-RU" sz="1200" dirty="0">
                          <a:latin typeface="Times New Roman" panose="02020603050405020304" pitchFamily="18" charset="0"/>
                          <a:cs typeface="Times New Roman" panose="02020603050405020304" pitchFamily="18" charset="0"/>
                        </a:rPr>
                        <a:t>    99,9</a:t>
                      </a:r>
                      <a:endParaRPr lang="ru-RU" sz="1200" dirty="0">
                        <a:latin typeface="Times New Roman" panose="02020603050405020304" pitchFamily="18" charset="0"/>
                        <a:ea typeface="Times New Roman"/>
                        <a:cs typeface="Times New Roman" panose="02020603050405020304" pitchFamily="18" charset="0"/>
                      </a:endParaRPr>
                    </a:p>
                  </a:txBody>
                  <a:tcPr marL="68580" marR="68580" marT="0" marB="0" anchor="ctr"/>
                </a:tc>
              </a:tr>
              <a:tr h="490460">
                <a:tc>
                  <a:txBody>
                    <a:bodyPr/>
                    <a:lstStyle/>
                    <a:p>
                      <a:pPr>
                        <a:spcAft>
                          <a:spcPts val="0"/>
                        </a:spcAft>
                      </a:pPr>
                      <a:r>
                        <a:rPr lang="ru-RU" sz="1100" dirty="0">
                          <a:solidFill>
                            <a:schemeClr val="tx1"/>
                          </a:solidFill>
                        </a:rPr>
                        <a:t>Возврат остатков субсидий, субвенций и иных межбюджетных трансфертов, имеющих целевое  назначение, прошлых лет</a:t>
                      </a:r>
                      <a:endParaRPr lang="ru-RU" sz="1100" dirty="0">
                        <a:solidFill>
                          <a:schemeClr val="tx1"/>
                        </a:solidFill>
                        <a:latin typeface="Times New Roman"/>
                        <a:ea typeface="Times New Roman"/>
                        <a:cs typeface="Times New Roman"/>
                      </a:endParaRPr>
                    </a:p>
                  </a:txBody>
                  <a:tcPr marL="68580" marR="68580" marT="0" marB="0" anchor="b"/>
                </a:tc>
                <a:tc>
                  <a:txBody>
                    <a:bodyPr/>
                    <a:lstStyle/>
                    <a:p>
                      <a:pPr algn="r">
                        <a:spcAft>
                          <a:spcPts val="0"/>
                        </a:spcAft>
                      </a:pPr>
                      <a:r>
                        <a:rPr lang="ru-RU" sz="1200" dirty="0" smtClean="0">
                          <a:solidFill>
                            <a:schemeClr val="tx1"/>
                          </a:solidFill>
                          <a:latin typeface="Times New Roman" panose="02020603050405020304" pitchFamily="18" charset="0"/>
                          <a:cs typeface="Times New Roman" panose="02020603050405020304" pitchFamily="18" charset="0"/>
                        </a:rPr>
                        <a:t>-1 360,784</a:t>
                      </a:r>
                      <a:endParaRPr lang="ru-RU" sz="1200" dirty="0">
                        <a:solidFill>
                          <a:schemeClr val="tx1"/>
                        </a:solidFill>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r">
                        <a:spcAft>
                          <a:spcPts val="0"/>
                        </a:spcAft>
                      </a:pPr>
                      <a:r>
                        <a:rPr lang="ru-RU" sz="1200" dirty="0" smtClean="0">
                          <a:solidFill>
                            <a:schemeClr val="tx1"/>
                          </a:solidFill>
                          <a:latin typeface="Times New Roman" panose="02020603050405020304" pitchFamily="18" charset="0"/>
                          <a:cs typeface="Times New Roman" panose="02020603050405020304" pitchFamily="18" charset="0"/>
                        </a:rPr>
                        <a:t>-1 360,784</a:t>
                      </a:r>
                      <a:endParaRPr lang="ru-RU" sz="1200" dirty="0">
                        <a:solidFill>
                          <a:schemeClr val="tx1"/>
                        </a:solidFill>
                        <a:latin typeface="Times New Roman" panose="02020603050405020304" pitchFamily="18" charset="0"/>
                        <a:cs typeface="Times New Roman" panose="02020603050405020304" pitchFamily="18" charset="0"/>
                      </a:endParaRPr>
                    </a:p>
                  </a:txBody>
                  <a:tcPr marL="68580" marR="68580" marT="0" marB="0" anchor="ctr"/>
                </a:tc>
                <a:tc>
                  <a:txBody>
                    <a:bodyPr/>
                    <a:lstStyle/>
                    <a:p>
                      <a:pPr algn="r">
                        <a:spcAft>
                          <a:spcPts val="0"/>
                        </a:spcAft>
                      </a:pPr>
                      <a:r>
                        <a:rPr lang="ru-RU" sz="1200" dirty="0">
                          <a:solidFill>
                            <a:schemeClr val="tx1"/>
                          </a:solidFill>
                          <a:latin typeface="Times New Roman" panose="02020603050405020304" pitchFamily="18" charset="0"/>
                          <a:cs typeface="Times New Roman" panose="02020603050405020304" pitchFamily="18" charset="0"/>
                        </a:rPr>
                        <a:t>100,0</a:t>
                      </a:r>
                      <a:endParaRPr lang="ru-RU" sz="1200" dirty="0">
                        <a:solidFill>
                          <a:schemeClr val="tx1"/>
                        </a:solidFill>
                        <a:latin typeface="Times New Roman" panose="02020603050405020304" pitchFamily="18" charset="0"/>
                        <a:ea typeface="Times New Roman"/>
                        <a:cs typeface="Times New Roman" panose="02020603050405020304" pitchFamily="18" charset="0"/>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68280"/>
          </a:xfrm>
        </p:spPr>
        <p:txBody>
          <a:bodyPr>
            <a:normAutofit fontScale="90000"/>
          </a:bodyPr>
          <a:lstStyle/>
          <a:p>
            <a:pPr algn="ctr"/>
            <a:r>
              <a:rPr lang="ru-RU" b="1" i="1" dirty="0" smtClean="0">
                <a:solidFill>
                  <a:srgbClr val="002060"/>
                </a:solidFill>
                <a:latin typeface="Times New Roman" pitchFamily="18" charset="0"/>
                <a:cs typeface="Times New Roman" pitchFamily="18" charset="0"/>
              </a:rPr>
              <a:t>Расходы</a:t>
            </a:r>
            <a:endParaRPr lang="ru-RU" b="1" i="1" dirty="0">
              <a:solidFill>
                <a:srgbClr val="002060"/>
              </a:solidFill>
              <a:latin typeface="Times New Roman" pitchFamily="18" charset="0"/>
              <a:cs typeface="Times New Roman" pitchFamily="18" charset="0"/>
            </a:endParaRPr>
          </a:p>
        </p:txBody>
      </p:sp>
      <p:graphicFrame>
        <p:nvGraphicFramePr>
          <p:cNvPr id="4" name="Содержимое 3"/>
          <p:cNvGraphicFramePr>
            <a:graphicFrameLocks noGrp="1"/>
          </p:cNvGraphicFramePr>
          <p:nvPr>
            <p:ph sz="quarter" idx="1"/>
            <p:extLst>
              <p:ext uri="{D42A27DB-BD31-4B8C-83A1-F6EECF244321}">
                <p14:modId xmlns:p14="http://schemas.microsoft.com/office/powerpoint/2010/main" val="3856484811"/>
              </p:ext>
            </p:extLst>
          </p:nvPr>
        </p:nvGraphicFramePr>
        <p:xfrm>
          <a:off x="1115616" y="620689"/>
          <a:ext cx="7344816" cy="4986665"/>
        </p:xfrm>
        <a:graphic>
          <a:graphicData uri="http://schemas.openxmlformats.org/drawingml/2006/table">
            <a:tbl>
              <a:tblPr firstRow="1" bandRow="1">
                <a:tableStyleId>{00A15C55-8517-42AA-B614-E9B94910E393}</a:tableStyleId>
              </a:tblPr>
              <a:tblGrid>
                <a:gridCol w="3268758"/>
                <a:gridCol w="1555340"/>
                <a:gridCol w="1493127"/>
                <a:gridCol w="1027591"/>
              </a:tblGrid>
              <a:tr h="530522">
                <a:tc>
                  <a:txBody>
                    <a:bodyPr/>
                    <a:lstStyle/>
                    <a:p>
                      <a:pPr algn="ctr">
                        <a:spcAft>
                          <a:spcPts val="0"/>
                        </a:spcAft>
                      </a:pPr>
                      <a:r>
                        <a:rPr lang="ru-RU" sz="1200" dirty="0">
                          <a:solidFill>
                            <a:schemeClr val="tx1"/>
                          </a:solidFill>
                        </a:rPr>
                        <a:t>Наименование разделов и подразделов</a:t>
                      </a:r>
                      <a:endParaRPr lang="ru-RU" sz="1200" dirty="0">
                        <a:solidFill>
                          <a:schemeClr val="tx1"/>
                        </a:solidFill>
                        <a:latin typeface="Times New Roman"/>
                        <a:ea typeface="Times New Roman"/>
                        <a:cs typeface="Times New Roman"/>
                      </a:endParaRPr>
                    </a:p>
                  </a:txBody>
                  <a:tcPr marL="68580" marR="68580" marT="0" marB="0" anchor="ctr"/>
                </a:tc>
                <a:tc>
                  <a:txBody>
                    <a:bodyPr/>
                    <a:lstStyle/>
                    <a:p>
                      <a:pPr algn="ctr">
                        <a:spcAft>
                          <a:spcPts val="0"/>
                        </a:spcAft>
                      </a:pPr>
                      <a:r>
                        <a:rPr lang="ru-RU" sz="1200" dirty="0">
                          <a:solidFill>
                            <a:schemeClr val="tx1"/>
                          </a:solidFill>
                        </a:rPr>
                        <a:t>Утверждено на </a:t>
                      </a:r>
                      <a:r>
                        <a:rPr lang="ru-RU" sz="1200" dirty="0" smtClean="0">
                          <a:solidFill>
                            <a:schemeClr val="tx1"/>
                          </a:solidFill>
                        </a:rPr>
                        <a:t>2017 </a:t>
                      </a:r>
                      <a:r>
                        <a:rPr lang="ru-RU" sz="1200" dirty="0">
                          <a:solidFill>
                            <a:schemeClr val="tx1"/>
                          </a:solidFill>
                        </a:rPr>
                        <a:t>год, </a:t>
                      </a:r>
                      <a:r>
                        <a:rPr lang="ru-RU" sz="1200" dirty="0" smtClean="0">
                          <a:solidFill>
                            <a:schemeClr val="tx1"/>
                          </a:solidFill>
                        </a:rPr>
                        <a:t> тыс</a:t>
                      </a:r>
                      <a:r>
                        <a:rPr lang="ru-RU" sz="1200" dirty="0">
                          <a:solidFill>
                            <a:schemeClr val="tx1"/>
                          </a:solidFill>
                        </a:rPr>
                        <a:t>. руб.</a:t>
                      </a:r>
                      <a:endParaRPr lang="ru-RU" sz="1200" dirty="0">
                        <a:solidFill>
                          <a:schemeClr val="tx1"/>
                        </a:solidFill>
                        <a:latin typeface="Times New Roman"/>
                        <a:ea typeface="Times New Roman"/>
                        <a:cs typeface="Times New Roman"/>
                      </a:endParaRPr>
                    </a:p>
                  </a:txBody>
                  <a:tcPr marL="68580" marR="68580" marT="0" marB="0" anchor="ctr"/>
                </a:tc>
                <a:tc>
                  <a:txBody>
                    <a:bodyPr/>
                    <a:lstStyle/>
                    <a:p>
                      <a:pPr algn="ctr">
                        <a:spcAft>
                          <a:spcPts val="0"/>
                        </a:spcAft>
                      </a:pPr>
                      <a:r>
                        <a:rPr lang="ru-RU" sz="1200" dirty="0">
                          <a:solidFill>
                            <a:schemeClr val="tx1"/>
                          </a:solidFill>
                        </a:rPr>
                        <a:t>Исполнено за </a:t>
                      </a:r>
                      <a:r>
                        <a:rPr lang="ru-RU" sz="1200" dirty="0" smtClean="0">
                          <a:solidFill>
                            <a:schemeClr val="tx1"/>
                          </a:solidFill>
                        </a:rPr>
                        <a:t>2017 </a:t>
                      </a:r>
                      <a:r>
                        <a:rPr lang="ru-RU" sz="1200" dirty="0">
                          <a:solidFill>
                            <a:schemeClr val="tx1"/>
                          </a:solidFill>
                        </a:rPr>
                        <a:t>год, </a:t>
                      </a:r>
                      <a:r>
                        <a:rPr lang="ru-RU" sz="1200" dirty="0" smtClean="0">
                          <a:solidFill>
                            <a:schemeClr val="tx1"/>
                          </a:solidFill>
                        </a:rPr>
                        <a:t> тыс</a:t>
                      </a:r>
                      <a:r>
                        <a:rPr lang="ru-RU" sz="1200" dirty="0">
                          <a:solidFill>
                            <a:schemeClr val="tx1"/>
                          </a:solidFill>
                        </a:rPr>
                        <a:t>. руб.</a:t>
                      </a:r>
                      <a:endParaRPr lang="ru-RU" sz="1200" dirty="0">
                        <a:solidFill>
                          <a:schemeClr val="tx1"/>
                        </a:solidFill>
                        <a:latin typeface="Times New Roman"/>
                        <a:ea typeface="Times New Roman"/>
                        <a:cs typeface="Times New Roman"/>
                      </a:endParaRPr>
                    </a:p>
                  </a:txBody>
                  <a:tcPr marL="68580" marR="68580" marT="0" marB="0" anchor="ctr"/>
                </a:tc>
                <a:tc>
                  <a:txBody>
                    <a:bodyPr/>
                    <a:lstStyle/>
                    <a:p>
                      <a:pPr algn="ctr">
                        <a:spcAft>
                          <a:spcPts val="0"/>
                        </a:spcAft>
                      </a:pPr>
                      <a:r>
                        <a:rPr lang="ru-RU" sz="1200" dirty="0">
                          <a:solidFill>
                            <a:schemeClr val="tx1"/>
                          </a:solidFill>
                        </a:rPr>
                        <a:t>Исп., %</a:t>
                      </a:r>
                      <a:endParaRPr lang="ru-RU" sz="1200" dirty="0">
                        <a:solidFill>
                          <a:schemeClr val="tx1"/>
                        </a:solidFill>
                        <a:latin typeface="Times New Roman"/>
                        <a:ea typeface="Times New Roman"/>
                        <a:cs typeface="Times New Roman"/>
                      </a:endParaRPr>
                    </a:p>
                  </a:txBody>
                  <a:tcPr marL="68580" marR="68580" marT="0" marB="0" anchor="ctr"/>
                </a:tc>
              </a:tr>
              <a:tr h="366449">
                <a:tc>
                  <a:txBody>
                    <a:bodyPr/>
                    <a:lstStyle/>
                    <a:p>
                      <a:pPr>
                        <a:spcAft>
                          <a:spcPts val="0"/>
                        </a:spcAft>
                      </a:pPr>
                      <a:r>
                        <a:rPr lang="ru-RU" sz="1000" dirty="0"/>
                        <a:t>Общегосударственные вопросы</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000" dirty="0" smtClean="0"/>
                        <a:t>20 390,193</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200" dirty="0" smtClean="0">
                          <a:latin typeface="Times New Roman"/>
                          <a:ea typeface="Times New Roman"/>
                          <a:cs typeface="Times New Roman"/>
                        </a:rPr>
                        <a:t>20 044,814</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200" dirty="0" smtClean="0">
                          <a:latin typeface="Times New Roman"/>
                          <a:ea typeface="Times New Roman"/>
                          <a:cs typeface="Times New Roman"/>
                        </a:rPr>
                        <a:t>98,3</a:t>
                      </a:r>
                      <a:endParaRPr lang="ru-RU" sz="1200" dirty="0">
                        <a:latin typeface="Times New Roman"/>
                        <a:ea typeface="Times New Roman"/>
                        <a:cs typeface="Times New Roman"/>
                      </a:endParaRPr>
                    </a:p>
                  </a:txBody>
                  <a:tcPr marL="68580" marR="68580" marT="0" marB="0" anchor="ctr"/>
                </a:tc>
              </a:tr>
              <a:tr h="366449">
                <a:tc>
                  <a:txBody>
                    <a:bodyPr/>
                    <a:lstStyle/>
                    <a:p>
                      <a:pPr>
                        <a:spcAft>
                          <a:spcPts val="0"/>
                        </a:spcAft>
                      </a:pPr>
                      <a:r>
                        <a:rPr lang="ru-RU" sz="1000" dirty="0"/>
                        <a:t>Национальная оборона</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000" dirty="0" smtClean="0"/>
                        <a:t>647,100</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200" dirty="0" smtClean="0">
                          <a:latin typeface="Times New Roman"/>
                          <a:ea typeface="Times New Roman"/>
                          <a:cs typeface="Times New Roman"/>
                        </a:rPr>
                        <a:t>647,100</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000" dirty="0"/>
                        <a:t>100,0</a:t>
                      </a:r>
                      <a:endParaRPr lang="ru-RU" sz="1200" dirty="0">
                        <a:latin typeface="Times New Roman"/>
                        <a:ea typeface="Times New Roman"/>
                        <a:cs typeface="Times New Roman"/>
                      </a:endParaRPr>
                    </a:p>
                  </a:txBody>
                  <a:tcPr marL="68580" marR="68580" marT="0" marB="0" anchor="ctr"/>
                </a:tc>
              </a:tr>
              <a:tr h="407086">
                <a:tc>
                  <a:txBody>
                    <a:bodyPr/>
                    <a:lstStyle/>
                    <a:p>
                      <a:pPr>
                        <a:spcAft>
                          <a:spcPts val="0"/>
                        </a:spcAft>
                      </a:pPr>
                      <a:r>
                        <a:rPr lang="ru-RU" sz="1000" dirty="0"/>
                        <a:t>Национальная безопасность и правоохранительная деятельность</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000" dirty="0" smtClean="0"/>
                        <a:t>10,000</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200" dirty="0" smtClean="0">
                          <a:latin typeface="Times New Roman"/>
                          <a:ea typeface="Times New Roman"/>
                          <a:cs typeface="Times New Roman"/>
                        </a:rPr>
                        <a:t>0,000</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000" dirty="0"/>
                        <a:t>100,0</a:t>
                      </a:r>
                      <a:endParaRPr lang="ru-RU" sz="1200" dirty="0">
                        <a:latin typeface="Times New Roman"/>
                        <a:ea typeface="Times New Roman"/>
                        <a:cs typeface="Times New Roman"/>
                      </a:endParaRPr>
                    </a:p>
                  </a:txBody>
                  <a:tcPr marL="68580" marR="68580" marT="0" marB="0" anchor="ctr"/>
                </a:tc>
              </a:tr>
              <a:tr h="366449">
                <a:tc>
                  <a:txBody>
                    <a:bodyPr/>
                    <a:lstStyle/>
                    <a:p>
                      <a:pPr>
                        <a:spcAft>
                          <a:spcPts val="0"/>
                        </a:spcAft>
                      </a:pPr>
                      <a:r>
                        <a:rPr lang="ru-RU" sz="1000" dirty="0"/>
                        <a:t>Национальная экономика</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000" dirty="0" smtClean="0"/>
                        <a:t>16 908,235</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200" dirty="0" smtClean="0">
                          <a:latin typeface="Times New Roman"/>
                          <a:ea typeface="Times New Roman"/>
                          <a:cs typeface="Times New Roman"/>
                        </a:rPr>
                        <a:t>16 287,244</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200" dirty="0" smtClean="0">
                          <a:latin typeface="Times New Roman"/>
                          <a:ea typeface="Times New Roman"/>
                          <a:cs typeface="Times New Roman"/>
                        </a:rPr>
                        <a:t>96,3</a:t>
                      </a:r>
                      <a:endParaRPr lang="ru-RU" sz="1200" dirty="0">
                        <a:latin typeface="Times New Roman"/>
                        <a:ea typeface="Times New Roman"/>
                        <a:cs typeface="Times New Roman"/>
                      </a:endParaRPr>
                    </a:p>
                  </a:txBody>
                  <a:tcPr marL="68580" marR="68580" marT="0" marB="0" anchor="ctr"/>
                </a:tc>
              </a:tr>
              <a:tr h="366449">
                <a:tc>
                  <a:txBody>
                    <a:bodyPr/>
                    <a:lstStyle/>
                    <a:p>
                      <a:pPr>
                        <a:spcAft>
                          <a:spcPts val="0"/>
                        </a:spcAft>
                      </a:pPr>
                      <a:r>
                        <a:rPr lang="ru-RU" sz="1000" dirty="0"/>
                        <a:t>Жилищно-коммунальное хозяйство</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000" dirty="0" smtClean="0"/>
                        <a:t>43 214,748</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200" dirty="0" smtClean="0">
                          <a:latin typeface="Times New Roman"/>
                          <a:ea typeface="Times New Roman"/>
                          <a:cs typeface="Times New Roman"/>
                        </a:rPr>
                        <a:t>29 280,485</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200" dirty="0" smtClean="0">
                          <a:latin typeface="Times New Roman"/>
                          <a:ea typeface="Times New Roman"/>
                          <a:cs typeface="Times New Roman"/>
                        </a:rPr>
                        <a:t>67,8</a:t>
                      </a:r>
                      <a:endParaRPr lang="ru-RU" sz="1200" dirty="0">
                        <a:latin typeface="Times New Roman"/>
                        <a:ea typeface="Times New Roman"/>
                        <a:cs typeface="Times New Roman"/>
                      </a:endParaRPr>
                    </a:p>
                  </a:txBody>
                  <a:tcPr marL="68580" marR="68580" marT="0" marB="0" anchor="ctr"/>
                </a:tc>
              </a:tr>
              <a:tr h="366449">
                <a:tc>
                  <a:txBody>
                    <a:bodyPr/>
                    <a:lstStyle/>
                    <a:p>
                      <a:pPr>
                        <a:spcAft>
                          <a:spcPts val="0"/>
                        </a:spcAft>
                      </a:pPr>
                      <a:r>
                        <a:rPr lang="ru-RU" sz="1000" dirty="0"/>
                        <a:t>Культура, кинематография </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000" dirty="0" smtClean="0"/>
                        <a:t>15 419,740</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200" dirty="0" smtClean="0">
                          <a:latin typeface="Times New Roman"/>
                          <a:ea typeface="Times New Roman"/>
                          <a:cs typeface="Times New Roman"/>
                        </a:rPr>
                        <a:t>15 419,740</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000" dirty="0"/>
                        <a:t>100,00</a:t>
                      </a:r>
                      <a:endParaRPr lang="ru-RU" sz="1200" dirty="0">
                        <a:latin typeface="Times New Roman"/>
                        <a:ea typeface="Times New Roman"/>
                        <a:cs typeface="Times New Roman"/>
                      </a:endParaRPr>
                    </a:p>
                  </a:txBody>
                  <a:tcPr marL="68580" marR="68580" marT="0" marB="0" anchor="ctr"/>
                </a:tc>
              </a:tr>
              <a:tr h="366449">
                <a:tc>
                  <a:txBody>
                    <a:bodyPr/>
                    <a:lstStyle/>
                    <a:p>
                      <a:pPr>
                        <a:spcAft>
                          <a:spcPts val="0"/>
                        </a:spcAft>
                      </a:pPr>
                      <a:r>
                        <a:rPr lang="ru-RU" sz="1200" dirty="0" smtClean="0">
                          <a:latin typeface="Times New Roman"/>
                          <a:ea typeface="Times New Roman"/>
                          <a:cs typeface="Times New Roman"/>
                        </a:rPr>
                        <a:t>Охрана окружающей среды</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200" dirty="0" smtClean="0">
                          <a:latin typeface="Times New Roman"/>
                          <a:ea typeface="Times New Roman"/>
                          <a:cs typeface="Times New Roman"/>
                        </a:rPr>
                        <a:t>3</a:t>
                      </a:r>
                      <a:r>
                        <a:rPr lang="ru-RU" sz="1200" baseline="0" dirty="0" smtClean="0">
                          <a:latin typeface="Times New Roman"/>
                          <a:ea typeface="Times New Roman"/>
                          <a:cs typeface="Times New Roman"/>
                        </a:rPr>
                        <a:t> 500,000</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200" dirty="0" smtClean="0">
                          <a:latin typeface="Times New Roman"/>
                          <a:ea typeface="Times New Roman"/>
                          <a:cs typeface="Times New Roman"/>
                        </a:rPr>
                        <a:t>3 500,000</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200" dirty="0" smtClean="0">
                          <a:latin typeface="Times New Roman"/>
                          <a:ea typeface="Times New Roman"/>
                          <a:cs typeface="Times New Roman"/>
                        </a:rPr>
                        <a:t>100,0</a:t>
                      </a:r>
                      <a:endParaRPr lang="ru-RU" sz="1200" dirty="0">
                        <a:latin typeface="Times New Roman"/>
                        <a:ea typeface="Times New Roman"/>
                        <a:cs typeface="Times New Roman"/>
                      </a:endParaRPr>
                    </a:p>
                  </a:txBody>
                  <a:tcPr marL="68580" marR="68580" marT="0" marB="0" anchor="ctr"/>
                </a:tc>
              </a:tr>
              <a:tr h="366449">
                <a:tc>
                  <a:txBody>
                    <a:bodyPr/>
                    <a:lstStyle/>
                    <a:p>
                      <a:pPr>
                        <a:spcAft>
                          <a:spcPts val="0"/>
                        </a:spcAft>
                      </a:pPr>
                      <a:r>
                        <a:rPr lang="ru-RU" sz="1000" dirty="0"/>
                        <a:t>Социальная политика</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000" dirty="0" smtClean="0"/>
                        <a:t>3 055,825</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200" dirty="0" smtClean="0">
                          <a:latin typeface="Times New Roman"/>
                          <a:ea typeface="Times New Roman"/>
                          <a:cs typeface="Times New Roman"/>
                        </a:rPr>
                        <a:t>1 789,725</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200" dirty="0" smtClean="0">
                          <a:latin typeface="Times New Roman"/>
                          <a:ea typeface="Times New Roman"/>
                          <a:cs typeface="Times New Roman"/>
                        </a:rPr>
                        <a:t>58,6</a:t>
                      </a:r>
                      <a:endParaRPr lang="ru-RU" sz="1200" dirty="0">
                        <a:latin typeface="Times New Roman"/>
                        <a:ea typeface="Times New Roman"/>
                        <a:cs typeface="Times New Roman"/>
                      </a:endParaRPr>
                    </a:p>
                  </a:txBody>
                  <a:tcPr marL="68580" marR="68580" marT="0" marB="0" anchor="ctr"/>
                </a:tc>
              </a:tr>
              <a:tr h="366449">
                <a:tc>
                  <a:txBody>
                    <a:bodyPr/>
                    <a:lstStyle/>
                    <a:p>
                      <a:pPr>
                        <a:spcAft>
                          <a:spcPts val="0"/>
                        </a:spcAft>
                      </a:pPr>
                      <a:r>
                        <a:rPr lang="ru-RU" sz="1000" dirty="0"/>
                        <a:t>Физическая культура и спорт </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000" dirty="0" smtClean="0"/>
                        <a:t>2 688,900</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200" dirty="0" smtClean="0">
                          <a:latin typeface="Times New Roman"/>
                          <a:ea typeface="Times New Roman"/>
                          <a:cs typeface="Times New Roman"/>
                        </a:rPr>
                        <a:t>2 688,900</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000" dirty="0"/>
                        <a:t>100,00</a:t>
                      </a:r>
                      <a:endParaRPr lang="ru-RU" sz="1200" dirty="0">
                        <a:latin typeface="Times New Roman"/>
                        <a:ea typeface="Times New Roman"/>
                        <a:cs typeface="Times New Roman"/>
                      </a:endParaRPr>
                    </a:p>
                  </a:txBody>
                  <a:tcPr marL="68580" marR="68580" marT="0" marB="0" anchor="ctr"/>
                </a:tc>
              </a:tr>
              <a:tr h="366449">
                <a:tc>
                  <a:txBody>
                    <a:bodyPr/>
                    <a:lstStyle/>
                    <a:p>
                      <a:pPr>
                        <a:spcAft>
                          <a:spcPts val="0"/>
                        </a:spcAft>
                      </a:pPr>
                      <a:r>
                        <a:rPr lang="ru-RU" sz="1000" dirty="0"/>
                        <a:t>Средства массовой информации</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000" dirty="0" smtClean="0"/>
                        <a:t>1 636,000</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200" dirty="0" smtClean="0">
                          <a:latin typeface="Times New Roman"/>
                          <a:ea typeface="Times New Roman"/>
                          <a:cs typeface="Times New Roman"/>
                        </a:rPr>
                        <a:t>1 366,421</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200" dirty="0" smtClean="0">
                          <a:latin typeface="Times New Roman"/>
                          <a:ea typeface="Times New Roman"/>
                          <a:cs typeface="Times New Roman"/>
                        </a:rPr>
                        <a:t>83,5</a:t>
                      </a:r>
                      <a:endParaRPr lang="ru-RU" sz="1200" dirty="0">
                        <a:latin typeface="Times New Roman"/>
                        <a:ea typeface="Times New Roman"/>
                        <a:cs typeface="Times New Roman"/>
                      </a:endParaRPr>
                    </a:p>
                  </a:txBody>
                  <a:tcPr marL="68580" marR="68580" marT="0" marB="0" anchor="ctr"/>
                </a:tc>
              </a:tr>
              <a:tr h="366449">
                <a:tc>
                  <a:txBody>
                    <a:bodyPr/>
                    <a:lstStyle/>
                    <a:p>
                      <a:pPr>
                        <a:spcAft>
                          <a:spcPts val="0"/>
                        </a:spcAft>
                      </a:pPr>
                      <a:r>
                        <a:rPr lang="ru-RU" sz="1000" b="1" dirty="0">
                          <a:solidFill>
                            <a:schemeClr val="tx1"/>
                          </a:solidFill>
                        </a:rPr>
                        <a:t>ВСЕГО РАСХОДОВ</a:t>
                      </a:r>
                      <a:endParaRPr lang="ru-RU" sz="1200" b="1" dirty="0">
                        <a:solidFill>
                          <a:schemeClr val="tx1"/>
                        </a:solidFill>
                        <a:latin typeface="Times New Roman"/>
                        <a:ea typeface="Times New Roman"/>
                        <a:cs typeface="Times New Roman"/>
                      </a:endParaRPr>
                    </a:p>
                  </a:txBody>
                  <a:tcPr marL="68580" marR="68580" marT="0" marB="0" anchor="ctr"/>
                </a:tc>
                <a:tc>
                  <a:txBody>
                    <a:bodyPr/>
                    <a:lstStyle/>
                    <a:p>
                      <a:pPr algn="ctr">
                        <a:spcAft>
                          <a:spcPts val="0"/>
                        </a:spcAft>
                      </a:pPr>
                      <a:r>
                        <a:rPr lang="ru-RU" sz="1000" b="1" dirty="0" smtClean="0">
                          <a:solidFill>
                            <a:schemeClr val="tx1"/>
                          </a:solidFill>
                        </a:rPr>
                        <a:t>107 470,741</a:t>
                      </a:r>
                      <a:endParaRPr lang="ru-RU" sz="1200" b="1" dirty="0">
                        <a:solidFill>
                          <a:schemeClr val="tx1"/>
                        </a:solidFill>
                        <a:latin typeface="Times New Roman"/>
                        <a:ea typeface="Times New Roman"/>
                        <a:cs typeface="Times New Roman"/>
                      </a:endParaRPr>
                    </a:p>
                  </a:txBody>
                  <a:tcPr marL="68580" marR="68580" marT="0" marB="0" anchor="ctr"/>
                </a:tc>
                <a:tc>
                  <a:txBody>
                    <a:bodyPr/>
                    <a:lstStyle/>
                    <a:p>
                      <a:pPr algn="ctr">
                        <a:spcAft>
                          <a:spcPts val="0"/>
                        </a:spcAft>
                      </a:pPr>
                      <a:r>
                        <a:rPr lang="ru-RU" sz="1200" b="1" dirty="0" smtClean="0">
                          <a:solidFill>
                            <a:schemeClr val="tx1"/>
                          </a:solidFill>
                          <a:latin typeface="Times New Roman"/>
                          <a:ea typeface="Times New Roman"/>
                          <a:cs typeface="Times New Roman"/>
                        </a:rPr>
                        <a:t>91 024,429</a:t>
                      </a:r>
                      <a:endParaRPr lang="ru-RU" sz="1200" b="1" dirty="0">
                        <a:solidFill>
                          <a:schemeClr val="tx1"/>
                        </a:solidFill>
                        <a:latin typeface="Times New Roman"/>
                        <a:ea typeface="Times New Roman"/>
                        <a:cs typeface="Times New Roman"/>
                      </a:endParaRPr>
                    </a:p>
                  </a:txBody>
                  <a:tcPr marL="68580" marR="68580" marT="0" marB="0" anchor="ctr"/>
                </a:tc>
                <a:tc>
                  <a:txBody>
                    <a:bodyPr/>
                    <a:lstStyle/>
                    <a:p>
                      <a:pPr algn="ctr">
                        <a:spcAft>
                          <a:spcPts val="0"/>
                        </a:spcAft>
                      </a:pPr>
                      <a:r>
                        <a:rPr lang="ru-RU" sz="1200" b="1" dirty="0" smtClean="0">
                          <a:solidFill>
                            <a:schemeClr val="tx1"/>
                          </a:solidFill>
                          <a:latin typeface="Times New Roman"/>
                          <a:ea typeface="Times New Roman"/>
                          <a:cs typeface="Times New Roman"/>
                        </a:rPr>
                        <a:t>84,7</a:t>
                      </a:r>
                      <a:endParaRPr lang="ru-RU" sz="1200" b="1" dirty="0">
                        <a:solidFill>
                          <a:schemeClr val="tx1"/>
                        </a:solidFill>
                        <a:latin typeface="Times New Roman"/>
                        <a:ea typeface="Times New Roman"/>
                        <a:cs typeface="Times New Roman"/>
                      </a:endParaRPr>
                    </a:p>
                  </a:txBody>
                  <a:tcPr marL="68580" marR="68580" marT="0" marB="0" anchor="ctr"/>
                </a:tc>
              </a:tr>
              <a:tr h="366449">
                <a:tc>
                  <a:txBody>
                    <a:bodyPr/>
                    <a:lstStyle/>
                    <a:p>
                      <a:pPr>
                        <a:spcAft>
                          <a:spcPts val="0"/>
                        </a:spcAft>
                      </a:pPr>
                      <a:r>
                        <a:rPr lang="ru-RU" sz="1100"/>
                        <a:t>Дефицит бюджета ( - ) , профицит (+) </a:t>
                      </a:r>
                      <a:endParaRPr lang="ru-RU" sz="1200">
                        <a:latin typeface="Times New Roman"/>
                        <a:ea typeface="Times New Roman"/>
                        <a:cs typeface="Times New Roman"/>
                      </a:endParaRPr>
                    </a:p>
                  </a:txBody>
                  <a:tcPr marL="68580" marR="68580" marT="0" marB="0" anchor="ctr"/>
                </a:tc>
                <a:tc>
                  <a:txBody>
                    <a:bodyPr/>
                    <a:lstStyle/>
                    <a:p>
                      <a:pPr algn="ctr">
                        <a:spcAft>
                          <a:spcPts val="0"/>
                        </a:spcAft>
                      </a:pPr>
                      <a:r>
                        <a:rPr lang="ru-RU" sz="1000" dirty="0" smtClean="0"/>
                        <a:t>- 7 759,771</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000" dirty="0" smtClean="0"/>
                        <a:t>4 896,291</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000" dirty="0"/>
                        <a:t> </a:t>
                      </a:r>
                      <a:endParaRPr lang="ru-RU" sz="1200" dirty="0">
                        <a:latin typeface="Times New Roman"/>
                        <a:ea typeface="Times New Roman"/>
                        <a:cs typeface="Times New Roman"/>
                      </a:endParaRPr>
                    </a:p>
                  </a:txBody>
                  <a:tcPr marL="68580" marR="68580" marT="0" marB="0" anchor="ctr"/>
                </a:tc>
              </a:tr>
            </a:tbl>
          </a:graphicData>
        </a:graphic>
      </p:graphicFrame>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501511"/>
            <a:ext cx="504056" cy="4166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118144"/>
            <a:ext cx="504056" cy="447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3" y="1918197"/>
            <a:ext cx="504056" cy="430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553" y="2348881"/>
            <a:ext cx="504056" cy="433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2406" y="2781943"/>
            <a:ext cx="501203" cy="359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2406" y="3140968"/>
            <a:ext cx="501203" cy="43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2406" y="3573017"/>
            <a:ext cx="501203" cy="43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9553" y="4005065"/>
            <a:ext cx="504056" cy="432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9553" y="4437112"/>
            <a:ext cx="504056" cy="43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42406" y="4869160"/>
            <a:ext cx="501203"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214290"/>
            <a:ext cx="8390736" cy="5662982"/>
          </a:xfrm>
        </p:spPr>
        <p:txBody>
          <a:bodyPr>
            <a:normAutofit/>
          </a:bodyPr>
          <a:lstStyle/>
          <a:p>
            <a:pPr algn="ctr">
              <a:buNone/>
            </a:pPr>
            <a:r>
              <a:rPr lang="ru-RU" sz="1800" b="1" dirty="0" smtClean="0">
                <a:solidFill>
                  <a:srgbClr val="002060"/>
                </a:solidFill>
                <a:latin typeface="Times New Roman" pitchFamily="18" charset="0"/>
                <a:cs typeface="Times New Roman" pitchFamily="18" charset="0"/>
              </a:rPr>
              <a:t>Отчет об исполнении Программы муниципальных внутренних заимствований МО «Александровское сельское поселение» за 2017 год </a:t>
            </a:r>
          </a:p>
          <a:p>
            <a:pPr algn="just">
              <a:buNone/>
            </a:pPr>
            <a:r>
              <a:rPr lang="ru-RU" sz="1600" dirty="0" smtClean="0">
                <a:latin typeface="Times New Roman" pitchFamily="18" charset="0"/>
                <a:cs typeface="Times New Roman" pitchFamily="18" charset="0"/>
              </a:rPr>
              <a:t>Настоящая Программа муниципальных внутренних заимствований муниципального образования «Александровское сельское поселение» на 2017 год составлена в соответствии с Бюджетным Кодексом Российской Федерации и устанавливает перечень внутренних заимствований Александровского сельского поселения, направляемых в 2017 году на покрытие временных кассовых разрывов, возникающих при исполнении бюджета поселения и на погашение муниципальных долговых обязательств муниципального образования «Александровское сельское поселение»</a:t>
            </a:r>
          </a:p>
          <a:p>
            <a:pPr>
              <a:buNone/>
            </a:pPr>
            <a:r>
              <a:rPr lang="ru-RU" sz="1600" dirty="0" smtClean="0">
                <a:latin typeface="Times New Roman" pitchFamily="18" charset="0"/>
                <a:cs typeface="Times New Roman" pitchFamily="18" charset="0"/>
              </a:rPr>
              <a:t> </a:t>
            </a:r>
          </a:p>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944742790"/>
              </p:ext>
            </p:extLst>
          </p:nvPr>
        </p:nvGraphicFramePr>
        <p:xfrm>
          <a:off x="539552" y="2708922"/>
          <a:ext cx="7814672" cy="2878608"/>
        </p:xfrm>
        <a:graphic>
          <a:graphicData uri="http://schemas.openxmlformats.org/drawingml/2006/table">
            <a:tbl>
              <a:tblPr firstRow="1" bandRow="1">
                <a:tableStyleId>{00A15C55-8517-42AA-B614-E9B94910E393}</a:tableStyleId>
              </a:tblPr>
              <a:tblGrid>
                <a:gridCol w="5554230"/>
                <a:gridCol w="2260442"/>
              </a:tblGrid>
              <a:tr h="479768">
                <a:tc>
                  <a:txBody>
                    <a:bodyPr/>
                    <a:lstStyle/>
                    <a:p>
                      <a:pPr algn="ctr">
                        <a:spcAft>
                          <a:spcPts val="0"/>
                        </a:spcAft>
                      </a:pPr>
                      <a:r>
                        <a:rPr lang="ru-RU" sz="1200" dirty="0">
                          <a:solidFill>
                            <a:schemeClr val="tx1"/>
                          </a:solidFill>
                          <a:latin typeface="Times New Roman" panose="02020603050405020304" pitchFamily="18" charset="0"/>
                          <a:cs typeface="Times New Roman" panose="02020603050405020304" pitchFamily="18" charset="0"/>
                        </a:rPr>
                        <a:t>Наименование</a:t>
                      </a:r>
                      <a:endParaRPr lang="ru-RU" sz="1200" dirty="0">
                        <a:solidFill>
                          <a:schemeClr val="tx1"/>
                        </a:solidFill>
                        <a:latin typeface="Times New Roman" panose="02020603050405020304" pitchFamily="18" charset="0"/>
                        <a:ea typeface="Times New Roman"/>
                        <a:cs typeface="Times New Roman" panose="02020603050405020304" pitchFamily="18" charset="0"/>
                      </a:endParaRPr>
                    </a:p>
                  </a:txBody>
                  <a:tcPr marL="19050" marR="19050" marT="0" marB="0" anchor="ctr"/>
                </a:tc>
                <a:tc>
                  <a:txBody>
                    <a:bodyPr/>
                    <a:lstStyle/>
                    <a:p>
                      <a:pPr algn="ctr">
                        <a:spcAft>
                          <a:spcPts val="0"/>
                        </a:spcAft>
                      </a:pPr>
                      <a:r>
                        <a:rPr lang="ru-RU" sz="1200" dirty="0">
                          <a:solidFill>
                            <a:schemeClr val="tx1"/>
                          </a:solidFill>
                          <a:latin typeface="Times New Roman" panose="02020603050405020304" pitchFamily="18" charset="0"/>
                          <a:cs typeface="Times New Roman" panose="02020603050405020304" pitchFamily="18" charset="0"/>
                        </a:rPr>
                        <a:t>Сумма,</a:t>
                      </a:r>
                    </a:p>
                    <a:p>
                      <a:pPr algn="ctr">
                        <a:spcAft>
                          <a:spcPts val="0"/>
                        </a:spcAft>
                      </a:pPr>
                      <a:r>
                        <a:rPr lang="ru-RU" sz="1200" dirty="0">
                          <a:solidFill>
                            <a:schemeClr val="tx1"/>
                          </a:solidFill>
                          <a:latin typeface="Times New Roman" panose="02020603050405020304" pitchFamily="18" charset="0"/>
                          <a:cs typeface="Times New Roman" panose="02020603050405020304" pitchFamily="18" charset="0"/>
                        </a:rPr>
                        <a:t>тыс. руб.</a:t>
                      </a:r>
                      <a:endParaRPr lang="ru-RU" sz="1200" dirty="0">
                        <a:solidFill>
                          <a:schemeClr val="tx1"/>
                        </a:solidFill>
                        <a:latin typeface="Times New Roman" panose="02020603050405020304" pitchFamily="18" charset="0"/>
                        <a:ea typeface="Times New Roman"/>
                        <a:cs typeface="Times New Roman" panose="02020603050405020304" pitchFamily="18" charset="0"/>
                      </a:endParaRPr>
                    </a:p>
                  </a:txBody>
                  <a:tcPr marL="19050" marR="19050" marT="0" marB="0"/>
                </a:tc>
              </a:tr>
              <a:tr h="479768">
                <a:tc>
                  <a:txBody>
                    <a:bodyPr/>
                    <a:lstStyle/>
                    <a:p>
                      <a:pPr>
                        <a:spcAft>
                          <a:spcPts val="0"/>
                        </a:spcAft>
                      </a:pPr>
                      <a:r>
                        <a:rPr lang="ru-RU" sz="1200" b="1" dirty="0"/>
                        <a:t>Кредиты, </a:t>
                      </a:r>
                      <a:endParaRPr lang="ru-RU" sz="1200" b="1" dirty="0">
                        <a:latin typeface="Times New Roman"/>
                        <a:ea typeface="Times New Roman"/>
                        <a:cs typeface="Times New Roman"/>
                      </a:endParaRPr>
                    </a:p>
                  </a:txBody>
                  <a:tcPr marL="19050" marR="19050" marT="0" marB="0" anchor="ctr"/>
                </a:tc>
                <a:tc>
                  <a:txBody>
                    <a:bodyPr/>
                    <a:lstStyle/>
                    <a:p>
                      <a:pPr algn="ctr">
                        <a:spcAft>
                          <a:spcPts val="0"/>
                        </a:spcAft>
                      </a:pPr>
                      <a:r>
                        <a:rPr lang="ru-RU" sz="1200" b="1" dirty="0"/>
                        <a:t>0,0</a:t>
                      </a:r>
                      <a:endParaRPr lang="ru-RU" sz="1200" b="1" dirty="0">
                        <a:latin typeface="Times New Roman"/>
                        <a:ea typeface="Times New Roman"/>
                        <a:cs typeface="Times New Roman"/>
                      </a:endParaRPr>
                    </a:p>
                  </a:txBody>
                  <a:tcPr marL="19050" marR="19050" marT="0" marB="0" anchor="ctr"/>
                </a:tc>
              </a:tr>
              <a:tr h="479768">
                <a:tc>
                  <a:txBody>
                    <a:bodyPr/>
                    <a:lstStyle/>
                    <a:p>
                      <a:pPr>
                        <a:spcAft>
                          <a:spcPts val="0"/>
                        </a:spcAft>
                      </a:pPr>
                      <a:r>
                        <a:rPr lang="ru-RU" sz="1200" dirty="0"/>
                        <a:t>в том числе:</a:t>
                      </a:r>
                      <a:endParaRPr lang="ru-RU" sz="1200" dirty="0">
                        <a:latin typeface="Times New Roman"/>
                        <a:ea typeface="Times New Roman"/>
                        <a:cs typeface="Times New Roman"/>
                      </a:endParaRPr>
                    </a:p>
                  </a:txBody>
                  <a:tcPr marL="19050" marR="19050" marT="0" marB="0" anchor="ctr"/>
                </a:tc>
                <a:tc>
                  <a:txBody>
                    <a:bodyPr/>
                    <a:lstStyle/>
                    <a:p>
                      <a:pPr algn="ctr">
                        <a:spcAft>
                          <a:spcPts val="0"/>
                        </a:spcAft>
                      </a:pPr>
                      <a:endParaRPr lang="ru-RU" sz="1200" dirty="0">
                        <a:solidFill>
                          <a:srgbClr val="000000"/>
                        </a:solidFill>
                        <a:latin typeface="Times New Roman"/>
                        <a:ea typeface="Times New Roman"/>
                        <a:cs typeface="Times New Roman"/>
                      </a:endParaRPr>
                    </a:p>
                  </a:txBody>
                  <a:tcPr marL="19050" marR="19050" marT="0" marB="0" anchor="ctr"/>
                </a:tc>
              </a:tr>
              <a:tr h="479768">
                <a:tc>
                  <a:txBody>
                    <a:bodyPr/>
                    <a:lstStyle/>
                    <a:p>
                      <a:pPr>
                        <a:spcAft>
                          <a:spcPts val="0"/>
                        </a:spcAft>
                      </a:pPr>
                      <a:r>
                        <a:rPr lang="ru-RU" sz="1200" b="1" dirty="0"/>
                        <a:t>Кредиты, привлекаемые от кредитных организаций:</a:t>
                      </a:r>
                      <a:endParaRPr lang="ru-RU" sz="1200" b="1" dirty="0">
                        <a:latin typeface="Times New Roman"/>
                        <a:ea typeface="Times New Roman"/>
                        <a:cs typeface="Times New Roman"/>
                      </a:endParaRPr>
                    </a:p>
                  </a:txBody>
                  <a:tcPr marL="19050" marR="19050" marT="0" marB="0" anchor="ctr"/>
                </a:tc>
                <a:tc>
                  <a:txBody>
                    <a:bodyPr/>
                    <a:lstStyle/>
                    <a:p>
                      <a:pPr algn="ctr">
                        <a:spcAft>
                          <a:spcPts val="0"/>
                        </a:spcAft>
                      </a:pPr>
                      <a:r>
                        <a:rPr lang="ru-RU" sz="1200" b="1" dirty="0"/>
                        <a:t>0,0</a:t>
                      </a:r>
                      <a:endParaRPr lang="ru-RU" sz="1200" b="1" dirty="0">
                        <a:latin typeface="Times New Roman"/>
                        <a:ea typeface="Times New Roman"/>
                        <a:cs typeface="Times New Roman"/>
                      </a:endParaRPr>
                    </a:p>
                  </a:txBody>
                  <a:tcPr marL="19050" marR="19050" marT="0" marB="0" anchor="ctr"/>
                </a:tc>
              </a:tr>
              <a:tr h="479768">
                <a:tc>
                  <a:txBody>
                    <a:bodyPr/>
                    <a:lstStyle/>
                    <a:p>
                      <a:pPr>
                        <a:spcAft>
                          <a:spcPts val="0"/>
                        </a:spcAft>
                      </a:pPr>
                      <a:r>
                        <a:rPr lang="ru-RU" sz="1200"/>
                        <a:t>Объем привлечения</a:t>
                      </a:r>
                      <a:endParaRPr lang="ru-RU" sz="1200">
                        <a:latin typeface="Times New Roman"/>
                        <a:ea typeface="Times New Roman"/>
                        <a:cs typeface="Times New Roman"/>
                      </a:endParaRPr>
                    </a:p>
                  </a:txBody>
                  <a:tcPr marL="19050" marR="19050" marT="0" marB="0" anchor="ctr"/>
                </a:tc>
                <a:tc>
                  <a:txBody>
                    <a:bodyPr/>
                    <a:lstStyle/>
                    <a:p>
                      <a:pPr algn="ctr">
                        <a:spcAft>
                          <a:spcPts val="0"/>
                        </a:spcAft>
                      </a:pPr>
                      <a:r>
                        <a:rPr lang="ru-RU" sz="1200"/>
                        <a:t>0,0</a:t>
                      </a:r>
                      <a:endParaRPr lang="ru-RU" sz="1200">
                        <a:latin typeface="Times New Roman"/>
                        <a:ea typeface="Times New Roman"/>
                        <a:cs typeface="Times New Roman"/>
                      </a:endParaRPr>
                    </a:p>
                  </a:txBody>
                  <a:tcPr marL="19050" marR="19050" marT="0" marB="0" anchor="ctr"/>
                </a:tc>
              </a:tr>
              <a:tr h="479768">
                <a:tc>
                  <a:txBody>
                    <a:bodyPr/>
                    <a:lstStyle/>
                    <a:p>
                      <a:pPr>
                        <a:spcAft>
                          <a:spcPts val="0"/>
                        </a:spcAft>
                      </a:pPr>
                      <a:r>
                        <a:rPr lang="ru-RU" sz="1200"/>
                        <a:t>Объем средств, направленных на погашение основной суммы долга</a:t>
                      </a:r>
                      <a:endParaRPr lang="ru-RU" sz="1200">
                        <a:latin typeface="Times New Roman"/>
                        <a:ea typeface="Times New Roman"/>
                        <a:cs typeface="Times New Roman"/>
                      </a:endParaRPr>
                    </a:p>
                  </a:txBody>
                  <a:tcPr marL="19050" marR="19050" marT="0" marB="0" anchor="ctr"/>
                </a:tc>
                <a:tc>
                  <a:txBody>
                    <a:bodyPr/>
                    <a:lstStyle/>
                    <a:p>
                      <a:pPr algn="ctr">
                        <a:spcAft>
                          <a:spcPts val="0"/>
                        </a:spcAft>
                      </a:pPr>
                      <a:r>
                        <a:rPr lang="ru-RU" sz="1200" dirty="0"/>
                        <a:t>0,0</a:t>
                      </a:r>
                      <a:endParaRPr lang="ru-RU" sz="1200" dirty="0">
                        <a:latin typeface="Times New Roman"/>
                        <a:ea typeface="Times New Roman"/>
                        <a:cs typeface="Times New Roman"/>
                      </a:endParaRPr>
                    </a:p>
                  </a:txBody>
                  <a:tcPr marL="19050" marR="19050" marT="0" marB="0"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14290"/>
            <a:ext cx="8229600" cy="5911873"/>
          </a:xfrm>
        </p:spPr>
        <p:txBody>
          <a:bodyPr>
            <a:normAutofit/>
          </a:bodyPr>
          <a:lstStyle/>
          <a:p>
            <a:pPr algn="ctr">
              <a:buNone/>
            </a:pPr>
            <a:r>
              <a:rPr lang="ru-RU" sz="1800" b="1" dirty="0" smtClean="0">
                <a:solidFill>
                  <a:srgbClr val="002060"/>
                </a:solidFill>
                <a:latin typeface="Times New Roman" pitchFamily="18" charset="0"/>
                <a:cs typeface="Times New Roman" pitchFamily="18" charset="0"/>
              </a:rPr>
              <a:t>Отчет об исполнении Программы муниципальных гарантий </a:t>
            </a:r>
          </a:p>
          <a:p>
            <a:pPr algn="ctr">
              <a:buNone/>
            </a:pPr>
            <a:r>
              <a:rPr lang="ru-RU" sz="1800" b="1" dirty="0" smtClean="0">
                <a:solidFill>
                  <a:srgbClr val="002060"/>
                </a:solidFill>
                <a:latin typeface="Times New Roman" pitchFamily="18" charset="0"/>
                <a:cs typeface="Times New Roman" pitchFamily="18" charset="0"/>
              </a:rPr>
              <a:t>МО «Александровское сельское поселение» за  2017 год </a:t>
            </a:r>
          </a:p>
          <a:p>
            <a:pPr algn="just">
              <a:buNone/>
            </a:pPr>
            <a:r>
              <a:rPr lang="ru-RU" sz="1600" dirty="0" smtClean="0">
                <a:latin typeface="Times New Roman" pitchFamily="18" charset="0"/>
                <a:cs typeface="Times New Roman" pitchFamily="18" charset="0"/>
              </a:rPr>
              <a:t>	Настоящая </a:t>
            </a:r>
            <a:r>
              <a:rPr lang="ru-RU" sz="1600" dirty="0">
                <a:latin typeface="Times New Roman" pitchFamily="18" charset="0"/>
                <a:cs typeface="Times New Roman" pitchFamily="18" charset="0"/>
              </a:rPr>
              <a:t>Программа муниципальных гарантий муниципального </a:t>
            </a:r>
            <a:r>
              <a:rPr lang="ru-RU" sz="1600" dirty="0" smtClean="0">
                <a:latin typeface="Times New Roman" pitchFamily="18" charset="0"/>
                <a:cs typeface="Times New Roman" pitchFamily="18" charset="0"/>
              </a:rPr>
              <a:t>образования «Александровское </a:t>
            </a:r>
            <a:r>
              <a:rPr lang="ru-RU" sz="1600" dirty="0">
                <a:latin typeface="Times New Roman" pitchFamily="18" charset="0"/>
                <a:cs typeface="Times New Roman" pitchFamily="18" charset="0"/>
              </a:rPr>
              <a:t>сельское поселение» на 2017 год составлена в соответствии с Бюджетным Кодексом Российской Федерации и устанавливает перечень подлежащих предоставлению и исполнению муниципальных гарантий муниципального образования «Александровское сельское поселение» в 2017 году.</a:t>
            </a:r>
          </a:p>
          <a:p>
            <a:pPr algn="just">
              <a:buNone/>
            </a:pPr>
            <a:r>
              <a:rPr lang="ru-RU" sz="1600" dirty="0">
                <a:latin typeface="Times New Roman" pitchFamily="18" charset="0"/>
                <a:cs typeface="Times New Roman" pitchFamily="18" charset="0"/>
              </a:rPr>
              <a:t>	</a:t>
            </a:r>
            <a:r>
              <a:rPr lang="ru-RU" sz="1600" dirty="0" smtClean="0">
                <a:latin typeface="Times New Roman" pitchFamily="18" charset="0"/>
                <a:cs typeface="Times New Roman" pitchFamily="18" charset="0"/>
              </a:rPr>
              <a:t>Перечень </a:t>
            </a:r>
            <a:r>
              <a:rPr lang="ru-RU" sz="1600" dirty="0">
                <a:latin typeface="Times New Roman" pitchFamily="18" charset="0"/>
                <a:cs typeface="Times New Roman" pitchFamily="18" charset="0"/>
              </a:rPr>
              <a:t>подлежащих предоставлению муниципальных гарантий муниципального образования «Александровское сельское поселение» в 2017 году</a:t>
            </a:r>
          </a:p>
          <a:p>
            <a:pPr>
              <a:buNone/>
            </a:pPr>
            <a:endParaRPr lang="ru-RU" sz="1600" dirty="0">
              <a:latin typeface="Times New Roman" pitchFamily="18" charset="0"/>
              <a:cs typeface="Times New Roman"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532927446"/>
              </p:ext>
            </p:extLst>
          </p:nvPr>
        </p:nvGraphicFramePr>
        <p:xfrm>
          <a:off x="611560" y="2924944"/>
          <a:ext cx="7960967" cy="2640771"/>
        </p:xfrm>
        <a:graphic>
          <a:graphicData uri="http://schemas.openxmlformats.org/drawingml/2006/table">
            <a:tbl>
              <a:tblPr firstRow="1" bandRow="1">
                <a:tableStyleId>{00A15C55-8517-42AA-B614-E9B94910E393}</a:tableStyleId>
              </a:tblPr>
              <a:tblGrid>
                <a:gridCol w="1728193"/>
                <a:gridCol w="1584176"/>
                <a:gridCol w="1368152"/>
                <a:gridCol w="1065222"/>
                <a:gridCol w="888396"/>
                <a:gridCol w="1326828"/>
              </a:tblGrid>
              <a:tr h="1007118">
                <a:tc>
                  <a:txBody>
                    <a:bodyPr/>
                    <a:lstStyle/>
                    <a:p>
                      <a:pPr algn="ctr">
                        <a:spcBef>
                          <a:spcPts val="500"/>
                        </a:spcBef>
                        <a:spcAft>
                          <a:spcPts val="0"/>
                        </a:spcAft>
                      </a:pPr>
                      <a:r>
                        <a:rPr lang="ru-RU" sz="1200" dirty="0">
                          <a:solidFill>
                            <a:schemeClr val="tx1"/>
                          </a:solidFill>
                          <a:latin typeface="Times New Roman" pitchFamily="18" charset="0"/>
                          <a:cs typeface="Times New Roman" pitchFamily="18" charset="0"/>
                        </a:rPr>
                        <a:t>Цель гарантирования</a:t>
                      </a:r>
                      <a:endParaRPr lang="ru-RU" sz="1200" dirty="0">
                        <a:solidFill>
                          <a:schemeClr val="tx1"/>
                        </a:solidFill>
                        <a:latin typeface="Times New Roman" pitchFamily="18" charset="0"/>
                        <a:ea typeface="Times New Roman"/>
                        <a:cs typeface="Times New Roman" pitchFamily="18" charset="0"/>
                      </a:endParaRPr>
                    </a:p>
                  </a:txBody>
                  <a:tcPr marL="68580" marR="68580" marT="0" marB="0"/>
                </a:tc>
                <a:tc>
                  <a:txBody>
                    <a:bodyPr/>
                    <a:lstStyle/>
                    <a:p>
                      <a:pPr marL="160020" indent="-160020" algn="ctr">
                        <a:spcBef>
                          <a:spcPts val="500"/>
                        </a:spcBef>
                        <a:spcAft>
                          <a:spcPts val="0"/>
                        </a:spcAft>
                      </a:pPr>
                      <a:r>
                        <a:rPr lang="ru-RU" sz="1200" dirty="0">
                          <a:solidFill>
                            <a:schemeClr val="tx1"/>
                          </a:solidFill>
                          <a:latin typeface="Times New Roman" pitchFamily="18" charset="0"/>
                          <a:cs typeface="Times New Roman" pitchFamily="18" charset="0"/>
                        </a:rPr>
                        <a:t>Наименование принципала</a:t>
                      </a:r>
                      <a:endParaRPr lang="ru-RU" sz="1200" dirty="0">
                        <a:solidFill>
                          <a:schemeClr val="tx1"/>
                        </a:solidFill>
                        <a:latin typeface="Times New Roman" pitchFamily="18" charset="0"/>
                        <a:ea typeface="Times New Roman"/>
                        <a:cs typeface="Times New Roman" pitchFamily="18" charset="0"/>
                      </a:endParaRPr>
                    </a:p>
                  </a:txBody>
                  <a:tcPr marL="68580" marR="68580" marT="0" marB="0"/>
                </a:tc>
                <a:tc>
                  <a:txBody>
                    <a:bodyPr/>
                    <a:lstStyle/>
                    <a:p>
                      <a:pPr algn="ctr">
                        <a:spcBef>
                          <a:spcPts val="500"/>
                        </a:spcBef>
                        <a:spcAft>
                          <a:spcPts val="0"/>
                        </a:spcAft>
                      </a:pPr>
                      <a:r>
                        <a:rPr lang="ru-RU" sz="1200" dirty="0">
                          <a:solidFill>
                            <a:schemeClr val="tx1"/>
                          </a:solidFill>
                          <a:latin typeface="Times New Roman" pitchFamily="18" charset="0"/>
                          <a:cs typeface="Times New Roman" pitchFamily="18" charset="0"/>
                        </a:rPr>
                        <a:t>Сумма гарантирования, тыс. рублей</a:t>
                      </a:r>
                      <a:endParaRPr lang="ru-RU" sz="1200" dirty="0">
                        <a:solidFill>
                          <a:schemeClr val="tx1"/>
                        </a:solidFill>
                        <a:latin typeface="Times New Roman" pitchFamily="18" charset="0"/>
                        <a:ea typeface="Times New Roman"/>
                        <a:cs typeface="Times New Roman" pitchFamily="18" charset="0"/>
                      </a:endParaRPr>
                    </a:p>
                  </a:txBody>
                  <a:tcPr marL="68580" marR="68580" marT="0" marB="0"/>
                </a:tc>
                <a:tc>
                  <a:txBody>
                    <a:bodyPr/>
                    <a:lstStyle/>
                    <a:p>
                      <a:pPr algn="ctr">
                        <a:spcBef>
                          <a:spcPts val="500"/>
                        </a:spcBef>
                        <a:spcAft>
                          <a:spcPts val="0"/>
                        </a:spcAft>
                      </a:pPr>
                      <a:r>
                        <a:rPr lang="ru-RU" sz="1200" dirty="0">
                          <a:solidFill>
                            <a:schemeClr val="tx1"/>
                          </a:solidFill>
                          <a:latin typeface="Times New Roman" pitchFamily="18" charset="0"/>
                          <a:cs typeface="Times New Roman" pitchFamily="18" charset="0"/>
                        </a:rPr>
                        <a:t>Размер обеспечения регрессного требования, тыс. рублей</a:t>
                      </a:r>
                      <a:endParaRPr lang="ru-RU" sz="1200" dirty="0">
                        <a:solidFill>
                          <a:schemeClr val="tx1"/>
                        </a:solidFill>
                        <a:latin typeface="Times New Roman" pitchFamily="18" charset="0"/>
                        <a:ea typeface="Times New Roman"/>
                        <a:cs typeface="Times New Roman" pitchFamily="18" charset="0"/>
                      </a:endParaRPr>
                    </a:p>
                  </a:txBody>
                  <a:tcPr marL="68580" marR="68580" marT="0" marB="0"/>
                </a:tc>
                <a:tc>
                  <a:txBody>
                    <a:bodyPr/>
                    <a:lstStyle/>
                    <a:p>
                      <a:pPr algn="ctr">
                        <a:spcBef>
                          <a:spcPts val="500"/>
                        </a:spcBef>
                        <a:spcAft>
                          <a:spcPts val="0"/>
                        </a:spcAft>
                      </a:pPr>
                      <a:r>
                        <a:rPr lang="ru-RU" sz="1200" dirty="0">
                          <a:solidFill>
                            <a:schemeClr val="tx1"/>
                          </a:solidFill>
                          <a:latin typeface="Times New Roman" pitchFamily="18" charset="0"/>
                          <a:cs typeface="Times New Roman" pitchFamily="18" charset="0"/>
                        </a:rPr>
                        <a:t>Проверка финансового состояния принципала</a:t>
                      </a:r>
                      <a:endParaRPr lang="ru-RU" sz="1200" dirty="0">
                        <a:solidFill>
                          <a:schemeClr val="tx1"/>
                        </a:solidFill>
                        <a:latin typeface="Times New Roman" pitchFamily="18" charset="0"/>
                        <a:ea typeface="Times New Roman"/>
                        <a:cs typeface="Times New Roman" pitchFamily="18" charset="0"/>
                      </a:endParaRPr>
                    </a:p>
                  </a:txBody>
                  <a:tcPr marL="68580" marR="68580" marT="0" marB="0"/>
                </a:tc>
                <a:tc>
                  <a:txBody>
                    <a:bodyPr/>
                    <a:lstStyle/>
                    <a:p>
                      <a:pPr algn="ctr">
                        <a:spcBef>
                          <a:spcPts val="500"/>
                        </a:spcBef>
                        <a:spcAft>
                          <a:spcPts val="0"/>
                        </a:spcAft>
                      </a:pPr>
                      <a:r>
                        <a:rPr lang="ru-RU" sz="1200" dirty="0">
                          <a:solidFill>
                            <a:schemeClr val="tx1"/>
                          </a:solidFill>
                          <a:latin typeface="Times New Roman" pitchFamily="18" charset="0"/>
                          <a:cs typeface="Times New Roman" pitchFamily="18" charset="0"/>
                        </a:rPr>
                        <a:t>Иные условия предоставления муниципальной гарантии</a:t>
                      </a:r>
                      <a:endParaRPr lang="ru-RU" sz="1200" dirty="0">
                        <a:solidFill>
                          <a:schemeClr val="tx1"/>
                        </a:solidFill>
                        <a:latin typeface="Times New Roman" pitchFamily="18" charset="0"/>
                        <a:ea typeface="Times New Roman"/>
                        <a:cs typeface="Times New Roman" pitchFamily="18" charset="0"/>
                      </a:endParaRPr>
                    </a:p>
                  </a:txBody>
                  <a:tcPr marL="68580" marR="68580" marT="0" marB="0"/>
                </a:tc>
              </a:tr>
              <a:tr h="1174971">
                <a:tc>
                  <a:txBody>
                    <a:bodyPr/>
                    <a:lstStyle/>
                    <a:p>
                      <a:pPr algn="just">
                        <a:spcBef>
                          <a:spcPts val="500"/>
                        </a:spcBef>
                        <a:spcAft>
                          <a:spcPts val="0"/>
                        </a:spcAft>
                      </a:pPr>
                      <a:r>
                        <a:rPr lang="ru-RU" sz="1200" dirty="0">
                          <a:latin typeface="Times New Roman" pitchFamily="18" charset="0"/>
                          <a:cs typeface="Times New Roman" pitchFamily="18" charset="0"/>
                        </a:rPr>
                        <a:t>Заимствования МУП «Жилкомсервис», осуществляемые для гашения задолженности за поставленный газ, потребленный сверх норматива.</a:t>
                      </a:r>
                      <a:endParaRPr lang="ru-RU" sz="1200" dirty="0">
                        <a:latin typeface="Times New Roman" pitchFamily="18" charset="0"/>
                        <a:ea typeface="Times New Roman"/>
                        <a:cs typeface="Times New Roman" pitchFamily="18" charset="0"/>
                      </a:endParaRPr>
                    </a:p>
                  </a:txBody>
                  <a:tcPr marL="68580" marR="68580" marT="0" marB="0"/>
                </a:tc>
                <a:tc>
                  <a:txBody>
                    <a:bodyPr/>
                    <a:lstStyle/>
                    <a:p>
                      <a:pPr algn="ctr">
                        <a:spcBef>
                          <a:spcPts val="500"/>
                        </a:spcBef>
                        <a:spcAft>
                          <a:spcPts val="0"/>
                        </a:spcAft>
                      </a:pPr>
                      <a:r>
                        <a:rPr lang="ru-RU" sz="1200" dirty="0">
                          <a:latin typeface="Times New Roman" pitchFamily="18" charset="0"/>
                          <a:cs typeface="Times New Roman" pitchFamily="18" charset="0"/>
                        </a:rPr>
                        <a:t>МУП «</a:t>
                      </a:r>
                      <a:r>
                        <a:rPr lang="ru-RU" sz="1200" dirty="0" err="1">
                          <a:latin typeface="Times New Roman" pitchFamily="18" charset="0"/>
                          <a:cs typeface="Times New Roman" pitchFamily="18" charset="0"/>
                        </a:rPr>
                        <a:t>Жилкомсервис</a:t>
                      </a:r>
                      <a:r>
                        <a:rPr lang="ru-RU" sz="1200" dirty="0" smtClean="0">
                          <a:latin typeface="Times New Roman" pitchFamily="18" charset="0"/>
                          <a:cs typeface="Times New Roman" pitchFamily="18" charset="0"/>
                        </a:rPr>
                        <a:t>» Александровского сельского поселения</a:t>
                      </a:r>
                      <a:endParaRPr lang="ru-RU" sz="1200" dirty="0">
                        <a:latin typeface="Times New Roman" pitchFamily="18" charset="0"/>
                        <a:ea typeface="Times New Roman"/>
                        <a:cs typeface="Times New Roman" pitchFamily="18" charset="0"/>
                      </a:endParaRPr>
                    </a:p>
                  </a:txBody>
                  <a:tcPr marL="68580" marR="68580" marT="0" marB="0" anchor="ctr"/>
                </a:tc>
                <a:tc>
                  <a:txBody>
                    <a:bodyPr/>
                    <a:lstStyle/>
                    <a:p>
                      <a:pPr algn="ctr">
                        <a:spcBef>
                          <a:spcPts val="500"/>
                        </a:spcBef>
                        <a:spcAft>
                          <a:spcPts val="0"/>
                        </a:spcAft>
                      </a:pPr>
                      <a:r>
                        <a:rPr lang="ru-RU" sz="1200" dirty="0">
                          <a:latin typeface="Times New Roman" pitchFamily="18" charset="0"/>
                          <a:cs typeface="Times New Roman" pitchFamily="18" charset="0"/>
                        </a:rPr>
                        <a:t>3 000</a:t>
                      </a:r>
                      <a:endParaRPr lang="ru-RU" sz="1200" dirty="0">
                        <a:latin typeface="Times New Roman" pitchFamily="18" charset="0"/>
                        <a:ea typeface="Times New Roman"/>
                        <a:cs typeface="Times New Roman" pitchFamily="18" charset="0"/>
                      </a:endParaRPr>
                    </a:p>
                  </a:txBody>
                  <a:tcPr marL="68580" marR="68580" marT="0" marB="0" anchor="ctr"/>
                </a:tc>
                <a:tc>
                  <a:txBody>
                    <a:bodyPr/>
                    <a:lstStyle/>
                    <a:p>
                      <a:pPr algn="ctr">
                        <a:spcBef>
                          <a:spcPts val="500"/>
                        </a:spcBef>
                        <a:spcAft>
                          <a:spcPts val="0"/>
                        </a:spcAft>
                      </a:pPr>
                      <a:r>
                        <a:rPr lang="ru-RU" sz="1200" dirty="0">
                          <a:latin typeface="Times New Roman" pitchFamily="18" charset="0"/>
                          <a:cs typeface="Times New Roman" pitchFamily="18" charset="0"/>
                        </a:rPr>
                        <a:t>3 000</a:t>
                      </a:r>
                      <a:endParaRPr lang="ru-RU" sz="1200" dirty="0">
                        <a:latin typeface="Times New Roman" pitchFamily="18" charset="0"/>
                        <a:ea typeface="Times New Roman"/>
                        <a:cs typeface="Times New Roman" pitchFamily="18" charset="0"/>
                      </a:endParaRPr>
                    </a:p>
                  </a:txBody>
                  <a:tcPr marL="68580" marR="68580" marT="0" marB="0" anchor="ctr"/>
                </a:tc>
                <a:tc>
                  <a:txBody>
                    <a:bodyPr/>
                    <a:lstStyle/>
                    <a:p>
                      <a:pPr algn="ctr">
                        <a:spcBef>
                          <a:spcPts val="500"/>
                        </a:spcBef>
                        <a:spcAft>
                          <a:spcPts val="0"/>
                        </a:spcAft>
                      </a:pPr>
                      <a:r>
                        <a:rPr lang="ru-RU" sz="1200" dirty="0">
                          <a:latin typeface="Times New Roman" pitchFamily="18" charset="0"/>
                          <a:cs typeface="Times New Roman" pitchFamily="18" charset="0"/>
                        </a:rPr>
                        <a:t>да</a:t>
                      </a:r>
                      <a:endParaRPr lang="ru-RU" sz="1200" dirty="0">
                        <a:latin typeface="Times New Roman" pitchFamily="18" charset="0"/>
                        <a:ea typeface="Times New Roman"/>
                        <a:cs typeface="Times New Roman" pitchFamily="18" charset="0"/>
                      </a:endParaRPr>
                    </a:p>
                  </a:txBody>
                  <a:tcPr marL="68580" marR="68580" marT="0" marB="0" anchor="ctr"/>
                </a:tc>
                <a:tc>
                  <a:txBody>
                    <a:bodyPr/>
                    <a:lstStyle/>
                    <a:p>
                      <a:pPr algn="just">
                        <a:spcBef>
                          <a:spcPts val="500"/>
                        </a:spcBef>
                        <a:spcAft>
                          <a:spcPts val="0"/>
                        </a:spcAft>
                      </a:pPr>
                      <a:r>
                        <a:rPr lang="ru-RU" sz="1200" dirty="0">
                          <a:latin typeface="Times New Roman" pitchFamily="18" charset="0"/>
                          <a:cs typeface="Times New Roman" pitchFamily="18" charset="0"/>
                        </a:rPr>
                        <a:t>Муниципальные гарантии обеспечивают исполнение обязательств выплате неустоек (пеней, штрафов)</a:t>
                      </a:r>
                      <a:endParaRPr lang="ru-RU" sz="1200" dirty="0">
                        <a:latin typeface="Times New Roman" pitchFamily="18" charset="0"/>
                        <a:ea typeface="Times New Roman"/>
                        <a:cs typeface="Times New Roman" pitchFamily="18" charset="0"/>
                      </a:endParaRPr>
                    </a:p>
                  </a:txBody>
                  <a:tcPr marL="68580" marR="68580" marT="0" marB="0"/>
                </a:tc>
              </a:tr>
              <a:tr h="263331">
                <a:tc>
                  <a:txBody>
                    <a:bodyPr/>
                    <a:lstStyle/>
                    <a:p>
                      <a:pPr algn="just">
                        <a:spcBef>
                          <a:spcPts val="500"/>
                        </a:spcBef>
                        <a:spcAft>
                          <a:spcPts val="0"/>
                        </a:spcAft>
                      </a:pPr>
                      <a:r>
                        <a:rPr lang="ru-RU" sz="1200" b="1" dirty="0">
                          <a:solidFill>
                            <a:schemeClr val="tx1"/>
                          </a:solidFill>
                          <a:latin typeface="Times New Roman" pitchFamily="18" charset="0"/>
                          <a:cs typeface="Times New Roman" pitchFamily="18" charset="0"/>
                        </a:rPr>
                        <a:t>ИТОГО</a:t>
                      </a:r>
                      <a:endParaRPr lang="ru-RU" sz="1200" b="1" dirty="0">
                        <a:solidFill>
                          <a:schemeClr val="tx1"/>
                        </a:solidFill>
                        <a:latin typeface="Times New Roman" pitchFamily="18" charset="0"/>
                        <a:ea typeface="Times New Roman"/>
                        <a:cs typeface="Times New Roman" pitchFamily="18" charset="0"/>
                      </a:endParaRPr>
                    </a:p>
                  </a:txBody>
                  <a:tcPr marL="68580" marR="68580" marT="0" marB="0" anchor="b"/>
                </a:tc>
                <a:tc>
                  <a:txBody>
                    <a:bodyPr/>
                    <a:lstStyle/>
                    <a:p>
                      <a:pPr algn="ctr">
                        <a:spcBef>
                          <a:spcPts val="500"/>
                        </a:spcBef>
                        <a:spcAft>
                          <a:spcPts val="0"/>
                        </a:spcAft>
                      </a:pPr>
                      <a:endParaRPr lang="ru-RU" sz="1200" b="1" dirty="0">
                        <a:solidFill>
                          <a:schemeClr val="tx1"/>
                        </a:solidFill>
                        <a:latin typeface="Times New Roman" pitchFamily="18" charset="0"/>
                        <a:ea typeface="Times New Roman"/>
                        <a:cs typeface="Times New Roman" pitchFamily="18" charset="0"/>
                      </a:endParaRPr>
                    </a:p>
                  </a:txBody>
                  <a:tcPr marL="68580" marR="68580" marT="0" marB="0" anchor="ctr"/>
                </a:tc>
                <a:tc>
                  <a:txBody>
                    <a:bodyPr/>
                    <a:lstStyle/>
                    <a:p>
                      <a:pPr algn="ctr">
                        <a:spcBef>
                          <a:spcPts val="500"/>
                        </a:spcBef>
                        <a:spcAft>
                          <a:spcPts val="0"/>
                        </a:spcAft>
                      </a:pPr>
                      <a:r>
                        <a:rPr lang="ru-RU" sz="1200" b="1" dirty="0">
                          <a:solidFill>
                            <a:schemeClr val="tx1"/>
                          </a:solidFill>
                          <a:latin typeface="Times New Roman" pitchFamily="18" charset="0"/>
                          <a:cs typeface="Times New Roman" pitchFamily="18" charset="0"/>
                        </a:rPr>
                        <a:t>3 000</a:t>
                      </a:r>
                      <a:endParaRPr lang="ru-RU" sz="1200" b="1" dirty="0">
                        <a:solidFill>
                          <a:schemeClr val="tx1"/>
                        </a:solidFill>
                        <a:latin typeface="Times New Roman" pitchFamily="18" charset="0"/>
                        <a:ea typeface="Times New Roman"/>
                        <a:cs typeface="Times New Roman" pitchFamily="18" charset="0"/>
                      </a:endParaRPr>
                    </a:p>
                  </a:txBody>
                  <a:tcPr marL="68580" marR="68580" marT="0" marB="0" anchor="b"/>
                </a:tc>
                <a:tc>
                  <a:txBody>
                    <a:bodyPr/>
                    <a:lstStyle/>
                    <a:p>
                      <a:pPr algn="ctr">
                        <a:spcBef>
                          <a:spcPts val="500"/>
                        </a:spcBef>
                        <a:spcAft>
                          <a:spcPts val="0"/>
                        </a:spcAft>
                      </a:pPr>
                      <a:r>
                        <a:rPr lang="ru-RU" sz="1200" b="1" dirty="0">
                          <a:solidFill>
                            <a:schemeClr val="tx1"/>
                          </a:solidFill>
                          <a:latin typeface="Times New Roman" pitchFamily="18" charset="0"/>
                          <a:cs typeface="Times New Roman" pitchFamily="18" charset="0"/>
                        </a:rPr>
                        <a:t>3 000</a:t>
                      </a:r>
                      <a:endParaRPr lang="ru-RU" sz="1200" b="1" dirty="0">
                        <a:solidFill>
                          <a:schemeClr val="tx1"/>
                        </a:solidFill>
                        <a:latin typeface="Times New Roman" pitchFamily="18" charset="0"/>
                        <a:ea typeface="Times New Roman"/>
                        <a:cs typeface="Times New Roman" pitchFamily="18" charset="0"/>
                      </a:endParaRPr>
                    </a:p>
                  </a:txBody>
                  <a:tcPr marL="68580" marR="68580" marT="0" marB="0" anchor="b"/>
                </a:tc>
                <a:tc>
                  <a:txBody>
                    <a:bodyPr/>
                    <a:lstStyle/>
                    <a:p>
                      <a:pPr algn="ctr">
                        <a:spcBef>
                          <a:spcPts val="500"/>
                        </a:spcBef>
                        <a:spcAft>
                          <a:spcPts val="0"/>
                        </a:spcAft>
                      </a:pPr>
                      <a:endParaRPr lang="ru-RU" sz="1200">
                        <a:latin typeface="Times New Roman" pitchFamily="18" charset="0"/>
                        <a:ea typeface="Times New Roman"/>
                        <a:cs typeface="Times New Roman" pitchFamily="18" charset="0"/>
                      </a:endParaRPr>
                    </a:p>
                  </a:txBody>
                  <a:tcPr marL="68580" marR="68580" marT="0" marB="0" anchor="ctr"/>
                </a:tc>
                <a:tc>
                  <a:txBody>
                    <a:bodyPr/>
                    <a:lstStyle/>
                    <a:p>
                      <a:pPr algn="just">
                        <a:spcBef>
                          <a:spcPts val="500"/>
                        </a:spcBef>
                        <a:spcAft>
                          <a:spcPts val="0"/>
                        </a:spcAft>
                      </a:pPr>
                      <a:endParaRPr lang="ru-RU" sz="1200" dirty="0">
                        <a:latin typeface="Times New Roman" pitchFamily="18" charset="0"/>
                        <a:ea typeface="Times New Roman"/>
                        <a:cs typeface="Times New Roman" pitchFamily="18" charset="0"/>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29600" cy="1000108"/>
          </a:xfrm>
        </p:spPr>
        <p:txBody>
          <a:bodyPr>
            <a:noAutofit/>
          </a:bodyPr>
          <a:lstStyle/>
          <a:p>
            <a:pPr algn="ctr"/>
            <a:r>
              <a:rPr lang="ru-RU" sz="1800" b="0" dirty="0" smtClean="0">
                <a:solidFill>
                  <a:srgbClr val="002060"/>
                </a:solidFill>
                <a:latin typeface="Times New Roman" pitchFamily="18" charset="0"/>
                <a:cs typeface="Times New Roman" pitchFamily="18" charset="0"/>
              </a:rPr>
              <a:t>Отчет </a:t>
            </a:r>
            <a:br>
              <a:rPr lang="ru-RU" sz="1800" b="0" dirty="0" smtClean="0">
                <a:solidFill>
                  <a:srgbClr val="002060"/>
                </a:solidFill>
                <a:latin typeface="Times New Roman" pitchFamily="18" charset="0"/>
                <a:cs typeface="Times New Roman" pitchFamily="18" charset="0"/>
              </a:rPr>
            </a:br>
            <a:r>
              <a:rPr lang="ru-RU" sz="1800" b="0" dirty="0" smtClean="0">
                <a:solidFill>
                  <a:srgbClr val="002060"/>
                </a:solidFill>
                <a:latin typeface="Times New Roman" pitchFamily="18" charset="0"/>
                <a:cs typeface="Times New Roman" pitchFamily="18" charset="0"/>
              </a:rPr>
              <a:t>об использовании средств, предусмотренных на финансирование объектов капитального строительства муниципальной собственности, МО «Александровское сельское поселение» на 2017 год</a:t>
            </a:r>
            <a:endParaRPr lang="ru-RU" sz="1800" b="0" dirty="0">
              <a:solidFill>
                <a:srgbClr val="002060"/>
              </a:solidFill>
              <a:latin typeface="Times New Roman" pitchFamily="18" charset="0"/>
              <a:cs typeface="Times New Roman" pitchFamily="18" charset="0"/>
            </a:endParaRPr>
          </a:p>
        </p:txBody>
      </p:sp>
      <p:graphicFrame>
        <p:nvGraphicFramePr>
          <p:cNvPr id="4" name="Содержимое 3"/>
          <p:cNvGraphicFramePr>
            <a:graphicFrameLocks noGrp="1"/>
          </p:cNvGraphicFramePr>
          <p:nvPr>
            <p:ph sz="quarter" idx="1"/>
            <p:extLst>
              <p:ext uri="{D42A27DB-BD31-4B8C-83A1-F6EECF244321}">
                <p14:modId xmlns:p14="http://schemas.microsoft.com/office/powerpoint/2010/main" val="3909436847"/>
              </p:ext>
            </p:extLst>
          </p:nvPr>
        </p:nvGraphicFramePr>
        <p:xfrm>
          <a:off x="457200" y="1412776"/>
          <a:ext cx="8147248" cy="4176464"/>
        </p:xfrm>
        <a:graphic>
          <a:graphicData uri="http://schemas.openxmlformats.org/drawingml/2006/table">
            <a:tbl>
              <a:tblPr firstRow="1" bandRow="1">
                <a:tableStyleId>{00A15C55-8517-42AA-B614-E9B94910E393}</a:tableStyleId>
              </a:tblPr>
              <a:tblGrid>
                <a:gridCol w="3605455"/>
                <a:gridCol w="1816716"/>
                <a:gridCol w="1746843"/>
                <a:gridCol w="978234"/>
              </a:tblGrid>
              <a:tr h="699462">
                <a:tc>
                  <a:txBody>
                    <a:bodyPr/>
                    <a:lstStyle/>
                    <a:p>
                      <a:pPr algn="ctr"/>
                      <a:r>
                        <a:rPr lang="ru-RU" sz="1400" b="1" kern="1200" dirty="0" smtClean="0">
                          <a:solidFill>
                            <a:schemeClr val="tx1"/>
                          </a:solidFill>
                          <a:latin typeface="Times New Roman" pitchFamily="18" charset="0"/>
                          <a:ea typeface="+mn-ea"/>
                          <a:cs typeface="Times New Roman" pitchFamily="18" charset="0"/>
                        </a:rPr>
                        <a:t>Наименование объекта</a:t>
                      </a:r>
                      <a:endParaRPr lang="ru-RU" sz="1400" b="1" dirty="0">
                        <a:solidFill>
                          <a:schemeClr val="tx1"/>
                        </a:solidFill>
                        <a:latin typeface="Times New Roman" pitchFamily="18" charset="0"/>
                        <a:cs typeface="Times New Roman" pitchFamily="18" charset="0"/>
                      </a:endParaRPr>
                    </a:p>
                  </a:txBody>
                  <a:tcPr/>
                </a:tc>
                <a:tc>
                  <a:txBody>
                    <a:bodyPr/>
                    <a:lstStyle/>
                    <a:p>
                      <a:pPr algn="ctr">
                        <a:spcAft>
                          <a:spcPts val="0"/>
                        </a:spcAft>
                      </a:pPr>
                      <a:r>
                        <a:rPr lang="ru-RU" sz="1400" b="1" dirty="0">
                          <a:solidFill>
                            <a:schemeClr val="tx1"/>
                          </a:solidFill>
                          <a:latin typeface="Times New Roman" pitchFamily="18" charset="0"/>
                          <a:ea typeface="Times New Roman"/>
                          <a:cs typeface="Times New Roman" pitchFamily="18" charset="0"/>
                        </a:rPr>
                        <a:t>Утверждено на </a:t>
                      </a:r>
                      <a:r>
                        <a:rPr lang="ru-RU" sz="1400" b="1" dirty="0" smtClean="0">
                          <a:solidFill>
                            <a:schemeClr val="tx1"/>
                          </a:solidFill>
                          <a:latin typeface="Times New Roman" pitchFamily="18" charset="0"/>
                          <a:ea typeface="Times New Roman"/>
                          <a:cs typeface="Times New Roman" pitchFamily="18" charset="0"/>
                        </a:rPr>
                        <a:t>2017 </a:t>
                      </a:r>
                      <a:r>
                        <a:rPr lang="ru-RU" sz="1400" b="1" dirty="0">
                          <a:solidFill>
                            <a:schemeClr val="tx1"/>
                          </a:solidFill>
                          <a:latin typeface="Times New Roman" pitchFamily="18" charset="0"/>
                          <a:ea typeface="Times New Roman"/>
                          <a:cs typeface="Times New Roman" pitchFamily="18" charset="0"/>
                        </a:rPr>
                        <a:t>год</a:t>
                      </a:r>
                    </a:p>
                  </a:txBody>
                  <a:tcPr marL="68580" marR="68580" marT="0" marB="0" anchor="ctr"/>
                </a:tc>
                <a:tc>
                  <a:txBody>
                    <a:bodyPr/>
                    <a:lstStyle/>
                    <a:p>
                      <a:pPr algn="ctr">
                        <a:spcAft>
                          <a:spcPts val="0"/>
                        </a:spcAft>
                      </a:pPr>
                      <a:r>
                        <a:rPr lang="ru-RU" sz="1400" b="1" dirty="0">
                          <a:solidFill>
                            <a:schemeClr val="tx1"/>
                          </a:solidFill>
                          <a:latin typeface="Times New Roman" pitchFamily="18" charset="0"/>
                          <a:ea typeface="Times New Roman"/>
                          <a:cs typeface="Times New Roman" pitchFamily="18" charset="0"/>
                        </a:rPr>
                        <a:t>Исполнено за </a:t>
                      </a:r>
                      <a:r>
                        <a:rPr lang="ru-RU" sz="1400" b="1" dirty="0" smtClean="0">
                          <a:solidFill>
                            <a:schemeClr val="tx1"/>
                          </a:solidFill>
                          <a:latin typeface="Times New Roman" pitchFamily="18" charset="0"/>
                          <a:ea typeface="Times New Roman"/>
                          <a:cs typeface="Times New Roman" pitchFamily="18" charset="0"/>
                        </a:rPr>
                        <a:t>2017 </a:t>
                      </a:r>
                      <a:r>
                        <a:rPr lang="ru-RU" sz="1400" b="1" dirty="0">
                          <a:solidFill>
                            <a:schemeClr val="tx1"/>
                          </a:solidFill>
                          <a:latin typeface="Times New Roman" pitchFamily="18" charset="0"/>
                          <a:ea typeface="Times New Roman"/>
                          <a:cs typeface="Times New Roman" pitchFamily="18" charset="0"/>
                        </a:rPr>
                        <a:t>год</a:t>
                      </a:r>
                    </a:p>
                  </a:txBody>
                  <a:tcPr marL="68580" marR="68580" marT="0" marB="0" anchor="ctr"/>
                </a:tc>
                <a:tc>
                  <a:txBody>
                    <a:bodyPr/>
                    <a:lstStyle/>
                    <a:p>
                      <a:pPr algn="ctr">
                        <a:spcAft>
                          <a:spcPts val="0"/>
                        </a:spcAft>
                      </a:pPr>
                      <a:r>
                        <a:rPr lang="ru-RU" sz="1400" b="1" dirty="0">
                          <a:solidFill>
                            <a:schemeClr val="tx1"/>
                          </a:solidFill>
                          <a:latin typeface="Times New Roman" pitchFamily="18" charset="0"/>
                          <a:ea typeface="Times New Roman"/>
                          <a:cs typeface="Times New Roman" pitchFamily="18" charset="0"/>
                        </a:rPr>
                        <a:t>% исп.</a:t>
                      </a:r>
                    </a:p>
                  </a:txBody>
                  <a:tcPr marL="68580" marR="68580" marT="0" marB="0" anchor="ctr"/>
                </a:tc>
              </a:tr>
              <a:tr h="846998">
                <a:tc>
                  <a:txBody>
                    <a:bodyPr/>
                    <a:lstStyle/>
                    <a:p>
                      <a:pPr algn="just">
                        <a:spcAft>
                          <a:spcPts val="0"/>
                        </a:spcAft>
                      </a:pPr>
                      <a:r>
                        <a:rPr lang="ru-RU" sz="1200" b="1" i="1" dirty="0">
                          <a:latin typeface="Times New Roman"/>
                          <a:ea typeface="Times New Roman"/>
                          <a:cs typeface="Times New Roman"/>
                        </a:rPr>
                        <a:t>Бюджетные ассигнования на бюджетные инвестиции и межбюджетные субсидии в объекты капитального строительства муниципальной собственности </a:t>
                      </a:r>
                    </a:p>
                  </a:txBody>
                  <a:tcPr marL="68580" marR="68580" marT="0" marB="0" anchor="b"/>
                </a:tc>
                <a:tc>
                  <a:txBody>
                    <a:bodyPr/>
                    <a:lstStyle/>
                    <a:p>
                      <a:pPr algn="ctr">
                        <a:spcAft>
                          <a:spcPts val="0"/>
                        </a:spcAft>
                      </a:pPr>
                      <a:r>
                        <a:rPr lang="ru-RU" sz="1200" b="1" i="1" dirty="0" smtClean="0">
                          <a:latin typeface="Times New Roman"/>
                          <a:ea typeface="Times New Roman"/>
                          <a:cs typeface="Times New Roman"/>
                        </a:rPr>
                        <a:t>3 787,470</a:t>
                      </a:r>
                      <a:endParaRPr lang="ru-RU" sz="1200" b="1" i="1" dirty="0">
                        <a:latin typeface="Times New Roman"/>
                        <a:ea typeface="Times New Roman"/>
                        <a:cs typeface="Times New Roman"/>
                      </a:endParaRPr>
                    </a:p>
                  </a:txBody>
                  <a:tcPr marL="68580" marR="68580" marT="0" marB="0" anchor="b"/>
                </a:tc>
                <a:tc>
                  <a:txBody>
                    <a:bodyPr/>
                    <a:lstStyle/>
                    <a:p>
                      <a:pPr algn="ctr">
                        <a:spcAft>
                          <a:spcPts val="0"/>
                        </a:spcAft>
                      </a:pPr>
                      <a:r>
                        <a:rPr lang="ru-RU" sz="1200" b="1" i="1" dirty="0" smtClean="0">
                          <a:latin typeface="Times New Roman"/>
                          <a:ea typeface="Times New Roman"/>
                          <a:cs typeface="Times New Roman"/>
                        </a:rPr>
                        <a:t>3 787,470</a:t>
                      </a:r>
                      <a:endParaRPr lang="ru-RU" sz="1200" b="1" i="1" dirty="0">
                        <a:latin typeface="Times New Roman"/>
                        <a:ea typeface="Times New Roman"/>
                        <a:cs typeface="Times New Roman"/>
                      </a:endParaRPr>
                    </a:p>
                  </a:txBody>
                  <a:tcPr marL="68580" marR="68580" marT="0" marB="0" anchor="b"/>
                </a:tc>
                <a:tc>
                  <a:txBody>
                    <a:bodyPr/>
                    <a:lstStyle/>
                    <a:p>
                      <a:pPr algn="ctr">
                        <a:spcAft>
                          <a:spcPts val="0"/>
                        </a:spcAft>
                      </a:pPr>
                      <a:r>
                        <a:rPr lang="ru-RU" sz="1200" b="1" i="1" dirty="0" smtClean="0">
                          <a:latin typeface="Times New Roman"/>
                          <a:ea typeface="Times New Roman"/>
                          <a:cs typeface="Times New Roman"/>
                        </a:rPr>
                        <a:t>100,0</a:t>
                      </a:r>
                      <a:endParaRPr lang="ru-RU" sz="1200" b="1" i="1" dirty="0">
                        <a:latin typeface="Times New Roman"/>
                        <a:ea typeface="Times New Roman"/>
                        <a:cs typeface="Times New Roman"/>
                      </a:endParaRPr>
                    </a:p>
                  </a:txBody>
                  <a:tcPr marL="68580" marR="68580" marT="0" marB="0" anchor="b"/>
                </a:tc>
              </a:tr>
              <a:tr h="349720">
                <a:tc>
                  <a:txBody>
                    <a:bodyPr/>
                    <a:lstStyle/>
                    <a:p>
                      <a:pPr algn="just">
                        <a:spcAft>
                          <a:spcPts val="0"/>
                        </a:spcAft>
                      </a:pPr>
                      <a:r>
                        <a:rPr lang="ru-RU" sz="1200" dirty="0">
                          <a:latin typeface="Times New Roman"/>
                          <a:ea typeface="Times New Roman"/>
                          <a:cs typeface="Times New Roman"/>
                        </a:rPr>
                        <a:t>из них по разделам:</a:t>
                      </a:r>
                    </a:p>
                  </a:txBody>
                  <a:tcPr marL="68580" marR="68580" marT="0" marB="0" anchor="b"/>
                </a:tc>
                <a:tc>
                  <a:txBody>
                    <a:bodyPr/>
                    <a:lstStyle/>
                    <a:p>
                      <a:pPr>
                        <a:spcAft>
                          <a:spcPts val="0"/>
                        </a:spcAft>
                      </a:pPr>
                      <a:r>
                        <a:rPr lang="ru-RU" sz="1200">
                          <a:latin typeface="Times New Roman"/>
                          <a:ea typeface="Times New Roman"/>
                          <a:cs typeface="Times New Roman"/>
                        </a:rPr>
                        <a:t> </a:t>
                      </a:r>
                    </a:p>
                  </a:txBody>
                  <a:tcPr marL="68580" marR="68580" marT="0" marB="0" anchor="b"/>
                </a:tc>
                <a:tc>
                  <a:txBody>
                    <a:bodyPr/>
                    <a:lstStyle/>
                    <a:p>
                      <a:pPr algn="ctr">
                        <a:spcAft>
                          <a:spcPts val="0"/>
                        </a:spcAft>
                      </a:pPr>
                      <a:endParaRPr lang="ru-RU" sz="1200">
                        <a:latin typeface="Times New Roman"/>
                        <a:ea typeface="Times New Roman"/>
                        <a:cs typeface="Times New Roman"/>
                      </a:endParaRPr>
                    </a:p>
                  </a:txBody>
                  <a:tcPr marL="68580" marR="68580" marT="0" marB="0" anchor="b"/>
                </a:tc>
                <a:tc>
                  <a:txBody>
                    <a:bodyPr/>
                    <a:lstStyle/>
                    <a:p>
                      <a:pPr algn="ctr">
                        <a:spcAft>
                          <a:spcPts val="0"/>
                        </a:spcAft>
                      </a:pPr>
                      <a:endParaRPr lang="ru-RU" sz="1200">
                        <a:latin typeface="Times New Roman"/>
                        <a:ea typeface="Times New Roman"/>
                        <a:cs typeface="Times New Roman"/>
                      </a:endParaRPr>
                    </a:p>
                  </a:txBody>
                  <a:tcPr marL="68580" marR="68580" marT="0" marB="0" anchor="b"/>
                </a:tc>
              </a:tr>
              <a:tr h="359114">
                <a:tc>
                  <a:txBody>
                    <a:bodyPr/>
                    <a:lstStyle/>
                    <a:p>
                      <a:pPr algn="just">
                        <a:spcAft>
                          <a:spcPts val="0"/>
                        </a:spcAft>
                      </a:pPr>
                      <a:r>
                        <a:rPr lang="ru-RU" sz="1200" dirty="0">
                          <a:latin typeface="Times New Roman"/>
                          <a:ea typeface="Times New Roman"/>
                          <a:cs typeface="Times New Roman"/>
                        </a:rPr>
                        <a:t>Коммунальное хозяйство</a:t>
                      </a:r>
                    </a:p>
                  </a:txBody>
                  <a:tcPr marL="68580" marR="68580" marT="0" marB="0" anchor="b"/>
                </a:tc>
                <a:tc>
                  <a:txBody>
                    <a:bodyPr/>
                    <a:lstStyle/>
                    <a:p>
                      <a:pPr algn="ctr">
                        <a:spcAft>
                          <a:spcPts val="0"/>
                        </a:spcAft>
                      </a:pPr>
                      <a:r>
                        <a:rPr lang="ru-RU" sz="1200" dirty="0" smtClean="0">
                          <a:latin typeface="Times New Roman"/>
                          <a:ea typeface="Times New Roman"/>
                          <a:cs typeface="Times New Roman"/>
                        </a:rPr>
                        <a:t>3 787,470</a:t>
                      </a:r>
                      <a:endParaRPr lang="ru-RU" sz="1200" dirty="0">
                        <a:latin typeface="Times New Roman"/>
                        <a:ea typeface="Times New Roman"/>
                        <a:cs typeface="Times New Roman"/>
                      </a:endParaRPr>
                    </a:p>
                  </a:txBody>
                  <a:tcPr marL="68580" marR="68580" marT="0" marB="0" anchor="b"/>
                </a:tc>
                <a:tc>
                  <a:txBody>
                    <a:bodyPr/>
                    <a:lstStyle/>
                    <a:p>
                      <a:pPr algn="ctr">
                        <a:spcAft>
                          <a:spcPts val="0"/>
                        </a:spcAft>
                      </a:pPr>
                      <a:r>
                        <a:rPr lang="ru-RU" sz="1200" dirty="0" smtClean="0">
                          <a:latin typeface="Times New Roman"/>
                          <a:ea typeface="Times New Roman"/>
                          <a:cs typeface="Times New Roman"/>
                        </a:rPr>
                        <a:t>3 787,470</a:t>
                      </a:r>
                      <a:endParaRPr lang="ru-RU" sz="1200" dirty="0">
                        <a:latin typeface="Times New Roman"/>
                        <a:ea typeface="Times New Roman"/>
                        <a:cs typeface="Times New Roman"/>
                      </a:endParaRPr>
                    </a:p>
                  </a:txBody>
                  <a:tcPr marL="68580" marR="68580" marT="0" marB="0" anchor="b"/>
                </a:tc>
                <a:tc>
                  <a:txBody>
                    <a:bodyPr/>
                    <a:lstStyle/>
                    <a:p>
                      <a:pPr algn="ctr">
                        <a:spcAft>
                          <a:spcPts val="0"/>
                        </a:spcAft>
                      </a:pPr>
                      <a:r>
                        <a:rPr lang="ru-RU" sz="1200">
                          <a:latin typeface="Times New Roman"/>
                          <a:ea typeface="Times New Roman"/>
                          <a:cs typeface="Times New Roman"/>
                        </a:rPr>
                        <a:t>100,00</a:t>
                      </a:r>
                    </a:p>
                  </a:txBody>
                  <a:tcPr marL="68580" marR="68580" marT="0" marB="0" anchor="b"/>
                </a:tc>
              </a:tr>
              <a:tr h="249807">
                <a:tc>
                  <a:txBody>
                    <a:bodyPr/>
                    <a:lstStyle/>
                    <a:p>
                      <a:pPr algn="just">
                        <a:spcAft>
                          <a:spcPts val="0"/>
                        </a:spcAft>
                      </a:pPr>
                      <a:r>
                        <a:rPr lang="ru-RU" sz="1200" dirty="0">
                          <a:latin typeface="Times New Roman"/>
                          <a:ea typeface="Times New Roman"/>
                          <a:cs typeface="Times New Roman"/>
                        </a:rPr>
                        <a:t>в том числе:</a:t>
                      </a:r>
                    </a:p>
                  </a:txBody>
                  <a:tcPr marL="68580" marR="68580" marT="0" marB="0" anchor="b"/>
                </a:tc>
                <a:tc>
                  <a:txBody>
                    <a:bodyPr/>
                    <a:lstStyle/>
                    <a:p>
                      <a:pPr>
                        <a:spcAft>
                          <a:spcPts val="0"/>
                        </a:spcAft>
                      </a:pPr>
                      <a:r>
                        <a:rPr lang="ru-RU" sz="1200">
                          <a:latin typeface="Times New Roman"/>
                          <a:ea typeface="Times New Roman"/>
                          <a:cs typeface="Times New Roman"/>
                        </a:rPr>
                        <a:t> </a:t>
                      </a:r>
                    </a:p>
                  </a:txBody>
                  <a:tcPr marL="68580" marR="68580" marT="0" marB="0" anchor="b"/>
                </a:tc>
                <a:tc>
                  <a:txBody>
                    <a:bodyPr/>
                    <a:lstStyle/>
                    <a:p>
                      <a:pPr algn="ctr">
                        <a:spcAft>
                          <a:spcPts val="0"/>
                        </a:spcAft>
                      </a:pPr>
                      <a:endParaRPr lang="ru-RU" sz="1200">
                        <a:latin typeface="Times New Roman"/>
                        <a:ea typeface="Times New Roman"/>
                        <a:cs typeface="Times New Roman"/>
                      </a:endParaRPr>
                    </a:p>
                  </a:txBody>
                  <a:tcPr marL="68580" marR="68580" marT="0" marB="0" anchor="b"/>
                </a:tc>
                <a:tc>
                  <a:txBody>
                    <a:bodyPr/>
                    <a:lstStyle/>
                    <a:p>
                      <a:pPr algn="ctr">
                        <a:spcAft>
                          <a:spcPts val="0"/>
                        </a:spcAft>
                      </a:pPr>
                      <a:endParaRPr lang="ru-RU" sz="1200">
                        <a:latin typeface="Times New Roman"/>
                        <a:ea typeface="Times New Roman"/>
                        <a:cs typeface="Times New Roman"/>
                      </a:endParaRPr>
                    </a:p>
                  </a:txBody>
                  <a:tcPr marL="68580" marR="68580" marT="0" marB="0" anchor="b"/>
                </a:tc>
              </a:tr>
              <a:tr h="824365">
                <a:tc>
                  <a:txBody>
                    <a:bodyPr/>
                    <a:lstStyle/>
                    <a:p>
                      <a:pPr algn="just">
                        <a:spcAft>
                          <a:spcPts val="0"/>
                        </a:spcAft>
                      </a:pPr>
                      <a:r>
                        <a:rPr lang="ru-RU" sz="1200" i="1" dirty="0" smtClean="0">
                          <a:latin typeface="Times New Roman"/>
                          <a:ea typeface="Times New Roman"/>
                          <a:cs typeface="Times New Roman"/>
                        </a:rPr>
                        <a:t>Разработка схем газоснабжения в границах Александровское сельское поселение</a:t>
                      </a:r>
                      <a:endParaRPr lang="ru-RU" sz="1200" dirty="0">
                        <a:latin typeface="Times New Roman"/>
                        <a:ea typeface="Times New Roman"/>
                        <a:cs typeface="Times New Roman"/>
                      </a:endParaRPr>
                    </a:p>
                  </a:txBody>
                  <a:tcPr marL="68580" marR="68580" marT="0" marB="0" anchor="b"/>
                </a:tc>
                <a:tc>
                  <a:txBody>
                    <a:bodyPr/>
                    <a:lstStyle/>
                    <a:p>
                      <a:pPr algn="ctr">
                        <a:spcAft>
                          <a:spcPts val="0"/>
                        </a:spcAft>
                      </a:pPr>
                      <a:r>
                        <a:rPr lang="ru-RU" sz="1200" dirty="0" smtClean="0">
                          <a:latin typeface="Times New Roman"/>
                          <a:ea typeface="Times New Roman"/>
                          <a:cs typeface="Times New Roman"/>
                        </a:rPr>
                        <a:t>845,241</a:t>
                      </a:r>
                      <a:endParaRPr lang="ru-RU" sz="1200" dirty="0">
                        <a:latin typeface="Times New Roman"/>
                        <a:ea typeface="Times New Roman"/>
                        <a:cs typeface="Times New Roman"/>
                      </a:endParaRPr>
                    </a:p>
                  </a:txBody>
                  <a:tcPr marL="68580" marR="68580" marT="0" marB="0" anchor="b"/>
                </a:tc>
                <a:tc>
                  <a:txBody>
                    <a:bodyPr/>
                    <a:lstStyle/>
                    <a:p>
                      <a:pPr algn="ctr">
                        <a:spcAft>
                          <a:spcPts val="0"/>
                        </a:spcAft>
                      </a:pPr>
                      <a:r>
                        <a:rPr lang="ru-RU" sz="1200" dirty="0" smtClean="0">
                          <a:latin typeface="Times New Roman"/>
                          <a:ea typeface="Times New Roman"/>
                          <a:cs typeface="Times New Roman"/>
                        </a:rPr>
                        <a:t>845,241</a:t>
                      </a:r>
                      <a:endParaRPr lang="ru-RU" sz="1200" dirty="0">
                        <a:latin typeface="Times New Roman"/>
                        <a:ea typeface="Times New Roman"/>
                        <a:cs typeface="Times New Roman"/>
                      </a:endParaRPr>
                    </a:p>
                  </a:txBody>
                  <a:tcPr marL="68580" marR="68580" marT="0" marB="0" anchor="b"/>
                </a:tc>
                <a:tc>
                  <a:txBody>
                    <a:bodyPr/>
                    <a:lstStyle/>
                    <a:p>
                      <a:pPr algn="ctr">
                        <a:spcAft>
                          <a:spcPts val="0"/>
                        </a:spcAft>
                      </a:pPr>
                      <a:r>
                        <a:rPr lang="ru-RU" sz="1200">
                          <a:latin typeface="Times New Roman"/>
                          <a:ea typeface="Times New Roman"/>
                          <a:cs typeface="Times New Roman"/>
                        </a:rPr>
                        <a:t>100,0</a:t>
                      </a:r>
                    </a:p>
                  </a:txBody>
                  <a:tcPr marL="68580" marR="68580" marT="0" marB="0" anchor="b"/>
                </a:tc>
              </a:tr>
              <a:tr h="846998">
                <a:tc>
                  <a:txBody>
                    <a:bodyPr/>
                    <a:lstStyle/>
                    <a:p>
                      <a:pPr algn="just">
                        <a:spcAft>
                          <a:spcPts val="0"/>
                        </a:spcAft>
                      </a:pPr>
                      <a:r>
                        <a:rPr lang="ru-RU" sz="1200" i="1" dirty="0" smtClean="0">
                          <a:latin typeface="Times New Roman"/>
                          <a:ea typeface="Times New Roman"/>
                          <a:cs typeface="Times New Roman"/>
                        </a:rPr>
                        <a:t>Разработка проектной сметной документации на строительство объекта "Обустройство микрорайона индивидуальной жилой застройки улицы Калинина, </a:t>
                      </a:r>
                      <a:r>
                        <a:rPr lang="ru-RU" sz="1200" i="1" dirty="0" err="1" smtClean="0">
                          <a:latin typeface="Times New Roman"/>
                          <a:ea typeface="Times New Roman"/>
                          <a:cs typeface="Times New Roman"/>
                        </a:rPr>
                        <a:t>Засаймочная</a:t>
                      </a:r>
                      <a:r>
                        <a:rPr lang="ru-RU" sz="1200" i="1" dirty="0" smtClean="0">
                          <a:latin typeface="Times New Roman"/>
                          <a:ea typeface="Times New Roman"/>
                          <a:cs typeface="Times New Roman"/>
                        </a:rPr>
                        <a:t>, Мира"</a:t>
                      </a:r>
                      <a:endParaRPr lang="ru-RU" sz="1200" dirty="0">
                        <a:latin typeface="Times New Roman"/>
                        <a:ea typeface="Times New Roman"/>
                        <a:cs typeface="Times New Roman"/>
                      </a:endParaRPr>
                    </a:p>
                  </a:txBody>
                  <a:tcPr marL="68580" marR="68580" marT="0" marB="0" anchor="b"/>
                </a:tc>
                <a:tc>
                  <a:txBody>
                    <a:bodyPr/>
                    <a:lstStyle/>
                    <a:p>
                      <a:pPr algn="ctr">
                        <a:spcAft>
                          <a:spcPts val="0"/>
                        </a:spcAft>
                      </a:pPr>
                      <a:r>
                        <a:rPr lang="ru-RU" sz="1200" i="1" dirty="0" smtClean="0">
                          <a:latin typeface="Times New Roman"/>
                          <a:ea typeface="Times New Roman"/>
                          <a:cs typeface="Times New Roman"/>
                        </a:rPr>
                        <a:t>2 942,229</a:t>
                      </a:r>
                      <a:endParaRPr lang="ru-RU" sz="1200" dirty="0">
                        <a:latin typeface="Times New Roman"/>
                        <a:ea typeface="Times New Roman"/>
                        <a:cs typeface="Times New Roman"/>
                      </a:endParaRPr>
                    </a:p>
                  </a:txBody>
                  <a:tcPr marL="68580" marR="68580" marT="0" marB="0" anchor="b"/>
                </a:tc>
                <a:tc>
                  <a:txBody>
                    <a:bodyPr/>
                    <a:lstStyle/>
                    <a:p>
                      <a:pPr algn="ctr">
                        <a:spcAft>
                          <a:spcPts val="0"/>
                        </a:spcAft>
                      </a:pPr>
                      <a:r>
                        <a:rPr lang="ru-RU" sz="1200" dirty="0" smtClean="0">
                          <a:latin typeface="Times New Roman"/>
                          <a:ea typeface="Times New Roman"/>
                          <a:cs typeface="Times New Roman"/>
                        </a:rPr>
                        <a:t>2 942,229</a:t>
                      </a:r>
                      <a:endParaRPr lang="ru-RU" sz="1200" dirty="0">
                        <a:latin typeface="Times New Roman"/>
                        <a:ea typeface="Times New Roman"/>
                        <a:cs typeface="Times New Roman"/>
                      </a:endParaRPr>
                    </a:p>
                  </a:txBody>
                  <a:tcPr marL="68580" marR="68580" marT="0" marB="0" anchor="b"/>
                </a:tc>
                <a:tc>
                  <a:txBody>
                    <a:bodyPr/>
                    <a:lstStyle/>
                    <a:p>
                      <a:pPr algn="ctr">
                        <a:spcAft>
                          <a:spcPts val="0"/>
                        </a:spcAft>
                      </a:pPr>
                      <a:r>
                        <a:rPr lang="ru-RU" sz="1200" i="1" dirty="0" smtClean="0">
                          <a:latin typeface="Times New Roman"/>
                          <a:ea typeface="Times New Roman"/>
                          <a:cs typeface="Times New Roman"/>
                        </a:rPr>
                        <a:t>100,0</a:t>
                      </a:r>
                      <a:endParaRPr lang="ru-RU" sz="1200" dirty="0">
                        <a:latin typeface="Times New Roman"/>
                        <a:ea typeface="Times New Roman"/>
                        <a:cs typeface="Times New Roman"/>
                      </a:endParaRPr>
                    </a:p>
                  </a:txBody>
                  <a:tcPr marL="68580" marR="68580" marT="0" marB="0" anchor="b"/>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082660"/>
          </a:xfrm>
        </p:spPr>
        <p:txBody>
          <a:bodyPr>
            <a:normAutofit fontScale="90000"/>
          </a:bodyPr>
          <a:lstStyle/>
          <a:p>
            <a:pPr algn="ctr"/>
            <a:r>
              <a:rPr lang="ru-RU" sz="2000" b="1" dirty="0" smtClean="0">
                <a:solidFill>
                  <a:srgbClr val="002060"/>
                </a:solidFill>
                <a:latin typeface="Times New Roman" pitchFamily="18" charset="0"/>
                <a:cs typeface="Times New Roman" pitchFamily="18" charset="0"/>
              </a:rPr>
              <a:t>ОТЧЕТ об использовании средств, выделенных из бюджета МО «Александровское сельское поселение» на финансирование муниципальных программ за 2017 год</a:t>
            </a:r>
            <a:r>
              <a:rPr lang="ru-RU" dirty="0" smtClean="0">
                <a:solidFill>
                  <a:srgbClr val="002060"/>
                </a:solidFill>
              </a:rPr>
              <a:t/>
            </a:r>
            <a:br>
              <a:rPr lang="ru-RU" dirty="0" smtClean="0">
                <a:solidFill>
                  <a:srgbClr val="002060"/>
                </a:solidFill>
              </a:rPr>
            </a:br>
            <a:endParaRPr lang="ru-RU" dirty="0">
              <a:solidFill>
                <a:srgbClr val="002060"/>
              </a:solidFill>
            </a:endParaRPr>
          </a:p>
        </p:txBody>
      </p:sp>
      <p:graphicFrame>
        <p:nvGraphicFramePr>
          <p:cNvPr id="6" name="Содержимое 5"/>
          <p:cNvGraphicFramePr>
            <a:graphicFrameLocks noGrp="1"/>
          </p:cNvGraphicFramePr>
          <p:nvPr>
            <p:ph sz="quarter" idx="1"/>
            <p:extLst>
              <p:ext uri="{D42A27DB-BD31-4B8C-83A1-F6EECF244321}">
                <p14:modId xmlns:p14="http://schemas.microsoft.com/office/powerpoint/2010/main" val="3882970478"/>
              </p:ext>
            </p:extLst>
          </p:nvPr>
        </p:nvGraphicFramePr>
        <p:xfrm>
          <a:off x="323527" y="1071546"/>
          <a:ext cx="8208913" cy="4524886"/>
        </p:xfrm>
        <a:graphic>
          <a:graphicData uri="http://schemas.openxmlformats.org/drawingml/2006/table">
            <a:tbl>
              <a:tblPr firstRow="1" bandRow="1">
                <a:tableStyleId>{00A15C55-8517-42AA-B614-E9B94910E393}</a:tableStyleId>
              </a:tblPr>
              <a:tblGrid>
                <a:gridCol w="400435"/>
                <a:gridCol w="5129190"/>
                <a:gridCol w="997618"/>
                <a:gridCol w="947539"/>
                <a:gridCol w="734131"/>
              </a:tblGrid>
              <a:tr h="541448">
                <a:tc>
                  <a:txBody>
                    <a:bodyPr/>
                    <a:lstStyle/>
                    <a:p>
                      <a:pPr>
                        <a:spcAft>
                          <a:spcPts val="0"/>
                        </a:spcAft>
                      </a:pPr>
                      <a:r>
                        <a:rPr lang="ru-RU" sz="1000" b="1" dirty="0">
                          <a:latin typeface="Times New Roman"/>
                          <a:ea typeface="Times New Roman"/>
                          <a:cs typeface="Times New Roman"/>
                        </a:rPr>
                        <a:t> </a:t>
                      </a:r>
                      <a:endParaRPr lang="ru-RU" sz="1200" dirty="0">
                        <a:latin typeface="Times New Roman"/>
                        <a:ea typeface="Times New Roman"/>
                        <a:cs typeface="Times New Roman"/>
                      </a:endParaRPr>
                    </a:p>
                  </a:txBody>
                  <a:tcPr marL="68580" marR="68580" marT="0" marB="0" anchor="ctr"/>
                </a:tc>
                <a:tc>
                  <a:txBody>
                    <a:bodyPr/>
                    <a:lstStyle/>
                    <a:p>
                      <a:pPr>
                        <a:spcAft>
                          <a:spcPts val="0"/>
                        </a:spcAft>
                      </a:pP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200" dirty="0">
                          <a:solidFill>
                            <a:schemeClr val="tx1"/>
                          </a:solidFill>
                          <a:latin typeface="Times New Roman"/>
                          <a:ea typeface="Times New Roman"/>
                          <a:cs typeface="Times New Roman"/>
                        </a:rPr>
                        <a:t>Утверждено  на </a:t>
                      </a:r>
                      <a:r>
                        <a:rPr lang="ru-RU" sz="1200" dirty="0" smtClean="0">
                          <a:solidFill>
                            <a:schemeClr val="tx1"/>
                          </a:solidFill>
                          <a:latin typeface="Times New Roman"/>
                          <a:ea typeface="Times New Roman"/>
                          <a:cs typeface="Times New Roman"/>
                        </a:rPr>
                        <a:t>2017 </a:t>
                      </a:r>
                      <a:r>
                        <a:rPr lang="ru-RU" sz="1200" dirty="0">
                          <a:solidFill>
                            <a:schemeClr val="tx1"/>
                          </a:solidFill>
                          <a:latin typeface="Times New Roman"/>
                          <a:ea typeface="Times New Roman"/>
                          <a:cs typeface="Times New Roman"/>
                        </a:rPr>
                        <a:t>год,            тыс. руб.</a:t>
                      </a:r>
                    </a:p>
                  </a:txBody>
                  <a:tcPr marL="68580" marR="68580" marT="0" marB="0" anchor="ctr"/>
                </a:tc>
                <a:tc>
                  <a:txBody>
                    <a:bodyPr/>
                    <a:lstStyle/>
                    <a:p>
                      <a:pPr algn="ctr">
                        <a:spcAft>
                          <a:spcPts val="0"/>
                        </a:spcAft>
                      </a:pPr>
                      <a:r>
                        <a:rPr lang="ru-RU" sz="1200" dirty="0">
                          <a:solidFill>
                            <a:schemeClr val="tx1"/>
                          </a:solidFill>
                          <a:latin typeface="Times New Roman"/>
                          <a:ea typeface="Times New Roman"/>
                          <a:cs typeface="Times New Roman"/>
                        </a:rPr>
                        <a:t>Исполнено за </a:t>
                      </a:r>
                      <a:r>
                        <a:rPr lang="ru-RU" sz="1200" dirty="0" smtClean="0">
                          <a:solidFill>
                            <a:schemeClr val="tx1"/>
                          </a:solidFill>
                          <a:latin typeface="Times New Roman"/>
                          <a:ea typeface="Times New Roman"/>
                          <a:cs typeface="Times New Roman"/>
                        </a:rPr>
                        <a:t>2017 </a:t>
                      </a:r>
                      <a:r>
                        <a:rPr lang="ru-RU" sz="1200" dirty="0">
                          <a:solidFill>
                            <a:schemeClr val="tx1"/>
                          </a:solidFill>
                          <a:latin typeface="Times New Roman"/>
                          <a:ea typeface="Times New Roman"/>
                          <a:cs typeface="Times New Roman"/>
                        </a:rPr>
                        <a:t>год, тыс. руб.</a:t>
                      </a:r>
                    </a:p>
                  </a:txBody>
                  <a:tcPr marL="68580" marR="68580" marT="0" marB="0" anchor="ctr"/>
                </a:tc>
                <a:tc>
                  <a:txBody>
                    <a:bodyPr/>
                    <a:lstStyle/>
                    <a:p>
                      <a:pPr algn="ctr">
                        <a:spcAft>
                          <a:spcPts val="0"/>
                        </a:spcAft>
                      </a:pPr>
                      <a:r>
                        <a:rPr lang="ru-RU" sz="1200" dirty="0" smtClean="0">
                          <a:solidFill>
                            <a:schemeClr val="tx1"/>
                          </a:solidFill>
                          <a:latin typeface="Times New Roman"/>
                          <a:ea typeface="Times New Roman"/>
                          <a:cs typeface="Times New Roman"/>
                        </a:rPr>
                        <a:t>Исп., </a:t>
                      </a:r>
                      <a:r>
                        <a:rPr lang="ru-RU" sz="1200" dirty="0">
                          <a:solidFill>
                            <a:schemeClr val="tx1"/>
                          </a:solidFill>
                          <a:latin typeface="Times New Roman"/>
                          <a:ea typeface="Times New Roman"/>
                          <a:cs typeface="Times New Roman"/>
                        </a:rPr>
                        <a:t>%           </a:t>
                      </a:r>
                    </a:p>
                  </a:txBody>
                  <a:tcPr marL="68580" marR="68580" marT="0" marB="0" anchor="ctr"/>
                </a:tc>
              </a:tr>
              <a:tr h="463053">
                <a:tc>
                  <a:txBody>
                    <a:bodyPr/>
                    <a:lstStyle/>
                    <a:p>
                      <a:pPr>
                        <a:spcAft>
                          <a:spcPts val="0"/>
                        </a:spcAft>
                      </a:pPr>
                      <a:endParaRPr lang="ru-RU" sz="1400" b="0" dirty="0">
                        <a:latin typeface="Times New Roman"/>
                        <a:ea typeface="Times New Roman"/>
                        <a:cs typeface="Times New Roman"/>
                      </a:endParaRPr>
                    </a:p>
                  </a:txBody>
                  <a:tcPr marL="68580" marR="68580" marT="0" marB="0" anchor="ctr"/>
                </a:tc>
                <a:tc>
                  <a:txBody>
                    <a:bodyPr/>
                    <a:lstStyle/>
                    <a:p>
                      <a:pPr>
                        <a:spcAft>
                          <a:spcPts val="0"/>
                        </a:spcAft>
                      </a:pPr>
                      <a:r>
                        <a:rPr lang="ru-RU" sz="1400" b="1" i="1" dirty="0" smtClean="0">
                          <a:latin typeface="Times New Roman"/>
                          <a:ea typeface="Times New Roman"/>
                          <a:cs typeface="Times New Roman"/>
                        </a:rPr>
                        <a:t>Общий объем финансирования:</a:t>
                      </a:r>
                      <a:endParaRPr lang="ru-RU" sz="1400" b="1" i="1" dirty="0">
                        <a:latin typeface="Times New Roman"/>
                        <a:ea typeface="Times New Roman"/>
                        <a:cs typeface="Times New Roman"/>
                      </a:endParaRPr>
                    </a:p>
                  </a:txBody>
                  <a:tcPr marL="68580" marR="68580" marT="0" marB="0" anchor="ctr"/>
                </a:tc>
                <a:tc>
                  <a:txBody>
                    <a:bodyPr/>
                    <a:lstStyle/>
                    <a:p>
                      <a:pPr algn="r">
                        <a:spcAft>
                          <a:spcPts val="0"/>
                        </a:spcAft>
                      </a:pPr>
                      <a:r>
                        <a:rPr lang="ru-RU" sz="1400" b="1" i="1" dirty="0">
                          <a:solidFill>
                            <a:srgbClr val="000000"/>
                          </a:solidFill>
                          <a:effectLst/>
                          <a:latin typeface="Times New Roman"/>
                          <a:ea typeface="Times New Roman"/>
                        </a:rPr>
                        <a:t>53 417,682</a:t>
                      </a:r>
                      <a:endParaRPr lang="ru-RU" sz="1400" dirty="0">
                        <a:effectLst/>
                        <a:latin typeface="Times New Roman"/>
                        <a:ea typeface="Times New Roman"/>
                      </a:endParaRPr>
                    </a:p>
                  </a:txBody>
                  <a:tcPr marL="17780" marR="17780" marT="0" marB="0" anchor="ctr"/>
                </a:tc>
                <a:tc>
                  <a:txBody>
                    <a:bodyPr/>
                    <a:lstStyle/>
                    <a:p>
                      <a:pPr algn="r">
                        <a:spcAft>
                          <a:spcPts val="0"/>
                        </a:spcAft>
                      </a:pPr>
                      <a:r>
                        <a:rPr lang="ru-RU" sz="1400" b="1" i="1" dirty="0">
                          <a:solidFill>
                            <a:srgbClr val="000000"/>
                          </a:solidFill>
                          <a:effectLst/>
                          <a:latin typeface="Times New Roman"/>
                          <a:ea typeface="Times New Roman"/>
                        </a:rPr>
                        <a:t>51 187,329</a:t>
                      </a:r>
                      <a:endParaRPr lang="ru-RU" sz="1400" dirty="0">
                        <a:effectLst/>
                        <a:latin typeface="Times New Roman"/>
                        <a:ea typeface="Times New Roman"/>
                      </a:endParaRPr>
                    </a:p>
                  </a:txBody>
                  <a:tcPr marL="17780" marR="17780" marT="0" marB="0" anchor="ctr"/>
                </a:tc>
                <a:tc>
                  <a:txBody>
                    <a:bodyPr/>
                    <a:lstStyle/>
                    <a:p>
                      <a:pPr algn="r">
                        <a:spcAft>
                          <a:spcPts val="0"/>
                        </a:spcAft>
                      </a:pPr>
                      <a:r>
                        <a:rPr lang="ru-RU" sz="1400" b="1" dirty="0">
                          <a:solidFill>
                            <a:srgbClr val="000000"/>
                          </a:solidFill>
                          <a:effectLst/>
                          <a:latin typeface="Times New Roman"/>
                          <a:ea typeface="Times New Roman"/>
                        </a:rPr>
                        <a:t>95,8</a:t>
                      </a:r>
                      <a:endParaRPr lang="ru-RU" sz="1400" dirty="0">
                        <a:effectLst/>
                        <a:latin typeface="Times New Roman"/>
                        <a:ea typeface="Times New Roman"/>
                      </a:endParaRPr>
                    </a:p>
                  </a:txBody>
                  <a:tcPr marL="17780" marR="17780" marT="0" marB="0" anchor="ctr"/>
                </a:tc>
              </a:tr>
              <a:tr h="819188">
                <a:tc>
                  <a:txBody>
                    <a:bodyPr/>
                    <a:lstStyle/>
                    <a:p>
                      <a:pPr algn="ctr">
                        <a:spcAft>
                          <a:spcPts val="0"/>
                        </a:spcAft>
                      </a:pPr>
                      <a:r>
                        <a:rPr lang="ru-RU" sz="1200" b="0" dirty="0">
                          <a:latin typeface="Times New Roman"/>
                          <a:ea typeface="Times New Roman"/>
                          <a:cs typeface="Times New Roman"/>
                        </a:rPr>
                        <a:t>1</a:t>
                      </a:r>
                    </a:p>
                  </a:txBody>
                  <a:tcPr marL="68580" marR="68580" marT="0" marB="0" anchor="ctr"/>
                </a:tc>
                <a:tc>
                  <a:txBody>
                    <a:bodyPr/>
                    <a:lstStyle/>
                    <a:p>
                      <a:pPr>
                        <a:spcAft>
                          <a:spcPts val="0"/>
                        </a:spcAft>
                      </a:pPr>
                      <a:r>
                        <a:rPr lang="ru-RU" sz="1200" b="0" dirty="0" smtClean="0">
                          <a:latin typeface="Times New Roman"/>
                          <a:ea typeface="Times New Roman"/>
                          <a:cs typeface="Times New Roman"/>
                        </a:rPr>
                        <a:t>Муниципальная программа "Комплексное развитие систем коммунальной инфраструктуры на территории Александровского сельского поселения на период 2013 -2015 годы и на перспективу до 2023 года"</a:t>
                      </a:r>
                      <a:endParaRPr lang="ru-RU" sz="1200" b="0" dirty="0">
                        <a:latin typeface="Times New Roman"/>
                        <a:ea typeface="Times New Roman"/>
                        <a:cs typeface="Times New Roman"/>
                      </a:endParaRPr>
                    </a:p>
                  </a:txBody>
                  <a:tcPr marL="68580" marR="68580" marT="0" marB="0" anchor="ctr"/>
                </a:tc>
                <a:tc>
                  <a:txBody>
                    <a:bodyPr/>
                    <a:lstStyle/>
                    <a:p>
                      <a:pPr algn="r">
                        <a:spcAft>
                          <a:spcPts val="0"/>
                        </a:spcAft>
                      </a:pPr>
                      <a:r>
                        <a:rPr lang="ru-RU" sz="1200" b="0" i="0" dirty="0">
                          <a:effectLst/>
                          <a:latin typeface="Times New Roman"/>
                          <a:ea typeface="Times New Roman"/>
                        </a:rPr>
                        <a:t>9 663,222</a:t>
                      </a:r>
                    </a:p>
                  </a:txBody>
                  <a:tcPr marL="17780" marR="17780" marT="0" marB="0" anchor="ctr"/>
                </a:tc>
                <a:tc>
                  <a:txBody>
                    <a:bodyPr/>
                    <a:lstStyle/>
                    <a:p>
                      <a:pPr algn="r">
                        <a:spcAft>
                          <a:spcPts val="0"/>
                        </a:spcAft>
                      </a:pPr>
                      <a:r>
                        <a:rPr lang="ru-RU" sz="1200" b="0" i="0" dirty="0">
                          <a:effectLst/>
                          <a:latin typeface="Times New Roman"/>
                          <a:ea typeface="Times New Roman"/>
                        </a:rPr>
                        <a:t>9 663,222</a:t>
                      </a:r>
                    </a:p>
                  </a:txBody>
                  <a:tcPr marL="17780" marR="17780" marT="0" marB="0" anchor="ctr"/>
                </a:tc>
                <a:tc>
                  <a:txBody>
                    <a:bodyPr/>
                    <a:lstStyle/>
                    <a:p>
                      <a:pPr algn="r">
                        <a:spcAft>
                          <a:spcPts val="0"/>
                        </a:spcAft>
                      </a:pPr>
                      <a:r>
                        <a:rPr lang="ru-RU" sz="1200" b="0" i="0" dirty="0">
                          <a:solidFill>
                            <a:srgbClr val="000000"/>
                          </a:solidFill>
                          <a:effectLst/>
                          <a:latin typeface="Times New Roman"/>
                          <a:ea typeface="Times New Roman"/>
                        </a:rPr>
                        <a:t>100,0</a:t>
                      </a:r>
                      <a:endParaRPr lang="ru-RU" sz="1200" b="0" i="0" dirty="0">
                        <a:effectLst/>
                        <a:latin typeface="Times New Roman"/>
                        <a:ea typeface="Times New Roman"/>
                      </a:endParaRPr>
                    </a:p>
                  </a:txBody>
                  <a:tcPr marL="17780" marR="17780" marT="0" marB="0" anchor="ctr"/>
                </a:tc>
              </a:tr>
              <a:tr h="614391">
                <a:tc>
                  <a:txBody>
                    <a:bodyPr/>
                    <a:lstStyle/>
                    <a:p>
                      <a:pPr algn="ctr">
                        <a:spcAft>
                          <a:spcPts val="0"/>
                        </a:spcAft>
                      </a:pPr>
                      <a:r>
                        <a:rPr lang="ru-RU" sz="1200" b="0" dirty="0">
                          <a:latin typeface="Times New Roman"/>
                          <a:ea typeface="Times New Roman"/>
                          <a:cs typeface="Times New Roman"/>
                        </a:rPr>
                        <a:t>2</a:t>
                      </a:r>
                    </a:p>
                  </a:txBody>
                  <a:tcPr marL="68580" marR="68580" marT="0" marB="0" anchor="ctr"/>
                </a:tc>
                <a:tc>
                  <a:txBody>
                    <a:bodyPr/>
                    <a:lstStyle/>
                    <a:p>
                      <a:pPr>
                        <a:spcAft>
                          <a:spcPts val="0"/>
                        </a:spcAft>
                      </a:pPr>
                      <a:r>
                        <a:rPr lang="ru-RU" sz="1200" b="0" dirty="0" smtClean="0">
                          <a:latin typeface="Times New Roman"/>
                          <a:ea typeface="Times New Roman"/>
                          <a:cs typeface="Times New Roman"/>
                        </a:rPr>
                        <a:t>Муниципальная программа "Социально - экономического развития Александровского сельского поселения на 2013 -2015 годы и на перспективу до 2020 года"</a:t>
                      </a:r>
                      <a:endParaRPr lang="ru-RU" sz="1200" b="0" dirty="0">
                        <a:latin typeface="Times New Roman"/>
                        <a:ea typeface="Times New Roman"/>
                        <a:cs typeface="Times New Roman"/>
                      </a:endParaRPr>
                    </a:p>
                  </a:txBody>
                  <a:tcPr marL="68580" marR="68580" marT="0" marB="0" anchor="ctr"/>
                </a:tc>
                <a:tc>
                  <a:txBody>
                    <a:bodyPr/>
                    <a:lstStyle/>
                    <a:p>
                      <a:pPr algn="r">
                        <a:spcAft>
                          <a:spcPts val="0"/>
                        </a:spcAft>
                      </a:pPr>
                      <a:r>
                        <a:rPr lang="ru-RU" sz="1200" b="0" i="0" dirty="0">
                          <a:effectLst/>
                          <a:latin typeface="Times New Roman"/>
                          <a:ea typeface="Times New Roman"/>
                        </a:rPr>
                        <a:t>23 493,465</a:t>
                      </a:r>
                    </a:p>
                  </a:txBody>
                  <a:tcPr marL="17780" marR="17780" marT="0" marB="0" anchor="ctr"/>
                </a:tc>
                <a:tc>
                  <a:txBody>
                    <a:bodyPr/>
                    <a:lstStyle/>
                    <a:p>
                      <a:pPr algn="r">
                        <a:spcAft>
                          <a:spcPts val="0"/>
                        </a:spcAft>
                      </a:pPr>
                      <a:r>
                        <a:rPr lang="ru-RU" sz="1200" b="0" i="0" dirty="0">
                          <a:effectLst/>
                          <a:latin typeface="Times New Roman"/>
                          <a:ea typeface="Times New Roman"/>
                        </a:rPr>
                        <a:t>23 223,886</a:t>
                      </a:r>
                    </a:p>
                  </a:txBody>
                  <a:tcPr marL="17780" marR="17780" marT="0" marB="0" anchor="ctr"/>
                </a:tc>
                <a:tc>
                  <a:txBody>
                    <a:bodyPr/>
                    <a:lstStyle/>
                    <a:p>
                      <a:pPr algn="r">
                        <a:spcAft>
                          <a:spcPts val="0"/>
                        </a:spcAft>
                      </a:pPr>
                      <a:r>
                        <a:rPr lang="ru-RU" sz="1200" b="0" i="0" dirty="0">
                          <a:solidFill>
                            <a:srgbClr val="000000"/>
                          </a:solidFill>
                          <a:effectLst/>
                          <a:latin typeface="Times New Roman"/>
                          <a:ea typeface="Times New Roman"/>
                        </a:rPr>
                        <a:t>98,9</a:t>
                      </a:r>
                      <a:endParaRPr lang="ru-RU" sz="1200" b="0" i="0" dirty="0">
                        <a:effectLst/>
                        <a:latin typeface="Times New Roman"/>
                        <a:ea typeface="Times New Roman"/>
                      </a:endParaRPr>
                    </a:p>
                  </a:txBody>
                  <a:tcPr marL="17780" marR="17780" marT="0" marB="0" anchor="ctr"/>
                </a:tc>
              </a:tr>
              <a:tr h="463053">
                <a:tc>
                  <a:txBody>
                    <a:bodyPr/>
                    <a:lstStyle/>
                    <a:p>
                      <a:pPr algn="ctr">
                        <a:spcAft>
                          <a:spcPts val="0"/>
                        </a:spcAft>
                      </a:pPr>
                      <a:r>
                        <a:rPr lang="ru-RU" sz="1200" b="0" dirty="0">
                          <a:latin typeface="Times New Roman"/>
                          <a:ea typeface="Times New Roman"/>
                          <a:cs typeface="Times New Roman"/>
                        </a:rPr>
                        <a:t>3</a:t>
                      </a:r>
                    </a:p>
                  </a:txBody>
                  <a:tcPr marL="68580" marR="68580" marT="0" marB="0" anchor="ctr"/>
                </a:tc>
                <a:tc>
                  <a:txBody>
                    <a:bodyPr/>
                    <a:lstStyle/>
                    <a:p>
                      <a:pPr>
                        <a:spcAft>
                          <a:spcPts val="0"/>
                        </a:spcAft>
                      </a:pPr>
                      <a:r>
                        <a:rPr lang="ru-RU" sz="1200" b="0" dirty="0" smtClean="0">
                          <a:latin typeface="Times New Roman"/>
                          <a:ea typeface="Times New Roman"/>
                          <a:cs typeface="Times New Roman"/>
                        </a:rPr>
                        <a:t>Муниципальная программа "Благоустройство Александровского сельского поселения на 2017 - 2020 годы"</a:t>
                      </a:r>
                      <a:endParaRPr lang="ru-RU" sz="1200" b="0" dirty="0">
                        <a:latin typeface="Times New Roman"/>
                        <a:ea typeface="Times New Roman"/>
                        <a:cs typeface="Times New Roman"/>
                      </a:endParaRPr>
                    </a:p>
                  </a:txBody>
                  <a:tcPr marL="68580" marR="68580" marT="0" marB="0" anchor="ctr"/>
                </a:tc>
                <a:tc>
                  <a:txBody>
                    <a:bodyPr/>
                    <a:lstStyle/>
                    <a:p>
                      <a:pPr algn="r">
                        <a:spcAft>
                          <a:spcPts val="0"/>
                        </a:spcAft>
                      </a:pPr>
                      <a:r>
                        <a:rPr lang="ru-RU" sz="1200" b="0" i="0">
                          <a:effectLst/>
                          <a:latin typeface="Times New Roman"/>
                          <a:ea typeface="Times New Roman"/>
                        </a:rPr>
                        <a:t>4 433,011</a:t>
                      </a:r>
                    </a:p>
                  </a:txBody>
                  <a:tcPr marL="17780" marR="17780" marT="0" marB="0" anchor="ctr"/>
                </a:tc>
                <a:tc>
                  <a:txBody>
                    <a:bodyPr/>
                    <a:lstStyle/>
                    <a:p>
                      <a:pPr algn="r">
                        <a:spcAft>
                          <a:spcPts val="0"/>
                        </a:spcAft>
                      </a:pPr>
                      <a:r>
                        <a:rPr lang="ru-RU" sz="1200" b="0" i="0" dirty="0">
                          <a:effectLst/>
                          <a:latin typeface="Times New Roman"/>
                          <a:ea typeface="Times New Roman"/>
                        </a:rPr>
                        <a:t>4 271,414</a:t>
                      </a:r>
                    </a:p>
                  </a:txBody>
                  <a:tcPr marL="17780" marR="17780" marT="0" marB="0" anchor="ctr"/>
                </a:tc>
                <a:tc>
                  <a:txBody>
                    <a:bodyPr/>
                    <a:lstStyle/>
                    <a:p>
                      <a:pPr algn="r">
                        <a:spcAft>
                          <a:spcPts val="0"/>
                        </a:spcAft>
                      </a:pPr>
                      <a:r>
                        <a:rPr lang="ru-RU" sz="1200" b="0" i="0" dirty="0">
                          <a:solidFill>
                            <a:srgbClr val="000000"/>
                          </a:solidFill>
                          <a:effectLst/>
                          <a:latin typeface="Times New Roman"/>
                          <a:ea typeface="Times New Roman"/>
                        </a:rPr>
                        <a:t>96,4</a:t>
                      </a:r>
                      <a:endParaRPr lang="ru-RU" sz="1200" b="0" i="0" dirty="0">
                        <a:effectLst/>
                        <a:latin typeface="Times New Roman"/>
                        <a:ea typeface="Times New Roman"/>
                      </a:endParaRPr>
                    </a:p>
                  </a:txBody>
                  <a:tcPr marL="17780" marR="17780" marT="0" marB="0" anchor="ctr"/>
                </a:tc>
              </a:tr>
              <a:tr h="819188">
                <a:tc>
                  <a:txBody>
                    <a:bodyPr/>
                    <a:lstStyle/>
                    <a:p>
                      <a:pPr algn="ctr">
                        <a:spcAft>
                          <a:spcPts val="0"/>
                        </a:spcAft>
                      </a:pPr>
                      <a:r>
                        <a:rPr lang="ru-RU" sz="1200" b="0" dirty="0">
                          <a:latin typeface="Times New Roman"/>
                          <a:ea typeface="Times New Roman"/>
                          <a:cs typeface="Times New Roman"/>
                        </a:rPr>
                        <a:t>4</a:t>
                      </a:r>
                    </a:p>
                  </a:txBody>
                  <a:tcPr marL="68580" marR="68580" marT="0" marB="0" anchor="ctr"/>
                </a:tc>
                <a:tc>
                  <a:txBody>
                    <a:bodyPr/>
                    <a:lstStyle/>
                    <a:p>
                      <a:pPr>
                        <a:spcAft>
                          <a:spcPts val="0"/>
                        </a:spcAft>
                      </a:pPr>
                      <a:r>
                        <a:rPr lang="ru-RU" sz="1200" b="0" dirty="0" smtClean="0">
                          <a:latin typeface="Times New Roman"/>
                          <a:ea typeface="Times New Roman"/>
                          <a:cs typeface="Times New Roman"/>
                        </a:rPr>
                        <a:t>Муниципальная программа "Повышение энергетической эффективности на территории Александровского сельского поселения Александровского района Томской области на период с 2011 по 2012 годы с перспективой до 2020 г."</a:t>
                      </a:r>
                      <a:endParaRPr lang="ru-RU" sz="1200" b="0" dirty="0">
                        <a:latin typeface="Times New Roman"/>
                        <a:ea typeface="Times New Roman"/>
                        <a:cs typeface="Times New Roman"/>
                      </a:endParaRPr>
                    </a:p>
                  </a:txBody>
                  <a:tcPr marL="68580" marR="68580" marT="0" marB="0" anchor="ctr"/>
                </a:tc>
                <a:tc>
                  <a:txBody>
                    <a:bodyPr/>
                    <a:lstStyle/>
                    <a:p>
                      <a:pPr algn="r">
                        <a:spcAft>
                          <a:spcPts val="0"/>
                        </a:spcAft>
                      </a:pPr>
                      <a:r>
                        <a:rPr lang="ru-RU" sz="1200" b="0" i="0">
                          <a:effectLst/>
                          <a:latin typeface="Times New Roman"/>
                          <a:ea typeface="Times New Roman"/>
                        </a:rPr>
                        <a:t>1 586,783</a:t>
                      </a:r>
                    </a:p>
                  </a:txBody>
                  <a:tcPr marL="17780" marR="17780" marT="0" marB="0" anchor="ctr"/>
                </a:tc>
                <a:tc>
                  <a:txBody>
                    <a:bodyPr/>
                    <a:lstStyle/>
                    <a:p>
                      <a:pPr algn="r">
                        <a:spcAft>
                          <a:spcPts val="0"/>
                        </a:spcAft>
                      </a:pPr>
                      <a:r>
                        <a:rPr lang="ru-RU" sz="1200" b="0" i="0">
                          <a:effectLst/>
                          <a:latin typeface="Times New Roman"/>
                          <a:ea typeface="Times New Roman"/>
                        </a:rPr>
                        <a:t>142,783</a:t>
                      </a:r>
                    </a:p>
                  </a:txBody>
                  <a:tcPr marL="17780" marR="17780" marT="0" marB="0" anchor="ctr"/>
                </a:tc>
                <a:tc>
                  <a:txBody>
                    <a:bodyPr/>
                    <a:lstStyle/>
                    <a:p>
                      <a:pPr algn="r">
                        <a:spcAft>
                          <a:spcPts val="0"/>
                        </a:spcAft>
                      </a:pPr>
                      <a:r>
                        <a:rPr lang="ru-RU" sz="1200" b="0" i="0" dirty="0">
                          <a:solidFill>
                            <a:srgbClr val="000000"/>
                          </a:solidFill>
                          <a:effectLst/>
                          <a:latin typeface="Times New Roman"/>
                          <a:ea typeface="Times New Roman"/>
                        </a:rPr>
                        <a:t>9,0</a:t>
                      </a:r>
                      <a:endParaRPr lang="ru-RU" sz="1200" b="0" i="0" dirty="0">
                        <a:effectLst/>
                        <a:latin typeface="Times New Roman"/>
                        <a:ea typeface="Times New Roman"/>
                      </a:endParaRPr>
                    </a:p>
                  </a:txBody>
                  <a:tcPr marL="17780" marR="17780" marT="0" marB="0" anchor="ctr"/>
                </a:tc>
              </a:tr>
              <a:tr h="797373">
                <a:tc>
                  <a:txBody>
                    <a:bodyPr/>
                    <a:lstStyle/>
                    <a:p>
                      <a:pPr algn="ctr">
                        <a:spcAft>
                          <a:spcPts val="0"/>
                        </a:spcAft>
                      </a:pPr>
                      <a:r>
                        <a:rPr lang="ru-RU" sz="1200" b="0" dirty="0">
                          <a:latin typeface="Times New Roman"/>
                          <a:ea typeface="Times New Roman"/>
                          <a:cs typeface="Times New Roman"/>
                        </a:rPr>
                        <a:t>5</a:t>
                      </a:r>
                    </a:p>
                  </a:txBody>
                  <a:tcPr marL="68580" marR="68580" marT="0" marB="0" anchor="ctr"/>
                </a:tc>
                <a:tc>
                  <a:txBody>
                    <a:bodyPr/>
                    <a:lstStyle/>
                    <a:p>
                      <a:pPr>
                        <a:spcAft>
                          <a:spcPts val="0"/>
                        </a:spcAft>
                      </a:pPr>
                      <a:r>
                        <a:rPr lang="ru-RU" sz="1200" b="0" dirty="0" smtClean="0">
                          <a:latin typeface="Times New Roman"/>
                          <a:ea typeface="Times New Roman"/>
                          <a:cs typeface="Times New Roman"/>
                        </a:rPr>
                        <a:t>Муниципальная программа "Социальная поддержка населения Александровского сельского поселения на 2017 -2020 годы"</a:t>
                      </a:r>
                      <a:endParaRPr lang="ru-RU" sz="1200" b="0" dirty="0">
                        <a:latin typeface="Times New Roman"/>
                        <a:ea typeface="Times New Roman"/>
                        <a:cs typeface="Times New Roman"/>
                      </a:endParaRPr>
                    </a:p>
                  </a:txBody>
                  <a:tcPr marL="68580" marR="68580" marT="0" marB="0" anchor="ctr"/>
                </a:tc>
                <a:tc>
                  <a:txBody>
                    <a:bodyPr/>
                    <a:lstStyle/>
                    <a:p>
                      <a:pPr algn="r">
                        <a:spcAft>
                          <a:spcPts val="0"/>
                        </a:spcAft>
                      </a:pPr>
                      <a:r>
                        <a:rPr lang="ru-RU" sz="1200" b="0" i="0">
                          <a:effectLst/>
                          <a:latin typeface="Times New Roman"/>
                          <a:ea typeface="Times New Roman"/>
                        </a:rPr>
                        <a:t>860,130</a:t>
                      </a:r>
                    </a:p>
                  </a:txBody>
                  <a:tcPr marL="17780" marR="17780" marT="0" marB="0" anchor="ctr"/>
                </a:tc>
                <a:tc>
                  <a:txBody>
                    <a:bodyPr/>
                    <a:lstStyle/>
                    <a:p>
                      <a:pPr algn="r">
                        <a:spcAft>
                          <a:spcPts val="0"/>
                        </a:spcAft>
                      </a:pPr>
                      <a:r>
                        <a:rPr lang="ru-RU" sz="1200" b="0" i="0">
                          <a:effectLst/>
                          <a:latin typeface="Times New Roman"/>
                          <a:ea typeface="Times New Roman"/>
                        </a:rPr>
                        <a:t>849,443</a:t>
                      </a:r>
                    </a:p>
                  </a:txBody>
                  <a:tcPr marL="17780" marR="17780" marT="0" marB="0" anchor="ctr"/>
                </a:tc>
                <a:tc>
                  <a:txBody>
                    <a:bodyPr/>
                    <a:lstStyle/>
                    <a:p>
                      <a:pPr algn="r">
                        <a:spcAft>
                          <a:spcPts val="0"/>
                        </a:spcAft>
                      </a:pPr>
                      <a:r>
                        <a:rPr lang="ru-RU" sz="1200" b="0" i="0" dirty="0">
                          <a:solidFill>
                            <a:srgbClr val="000000"/>
                          </a:solidFill>
                          <a:effectLst/>
                          <a:latin typeface="Times New Roman"/>
                          <a:ea typeface="Times New Roman"/>
                        </a:rPr>
                        <a:t>98,8</a:t>
                      </a:r>
                      <a:endParaRPr lang="ru-RU" sz="1200" b="0" i="0" dirty="0">
                        <a:effectLst/>
                        <a:latin typeface="Times New Roman"/>
                        <a:ea typeface="Times New Roman"/>
                      </a:endParaRPr>
                    </a:p>
                  </a:txBody>
                  <a:tcPr marL="17780" marR="17780" marT="0" marB="0" anchor="ct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1509341604"/>
              </p:ext>
            </p:extLst>
          </p:nvPr>
        </p:nvGraphicFramePr>
        <p:xfrm>
          <a:off x="395536" y="448608"/>
          <a:ext cx="8147249" cy="5140633"/>
        </p:xfrm>
        <a:graphic>
          <a:graphicData uri="http://schemas.openxmlformats.org/drawingml/2006/table">
            <a:tbl>
              <a:tblPr firstRow="1" bandRow="1">
                <a:tableStyleId>{00A15C55-8517-42AA-B614-E9B94910E393}</a:tableStyleId>
              </a:tblPr>
              <a:tblGrid>
                <a:gridCol w="397427"/>
                <a:gridCol w="5090660"/>
                <a:gridCol w="990124"/>
                <a:gridCol w="940421"/>
                <a:gridCol w="728617"/>
              </a:tblGrid>
              <a:tr h="226205">
                <a:tc>
                  <a:txBody>
                    <a:bodyPr/>
                    <a:lstStyle/>
                    <a:p>
                      <a:pPr algn="ctr">
                        <a:spcAft>
                          <a:spcPts val="0"/>
                        </a:spcAft>
                      </a:pPr>
                      <a:endParaRPr lang="ru-RU" sz="1400" b="0" dirty="0">
                        <a:latin typeface="Times New Roman"/>
                        <a:ea typeface="Times New Roman"/>
                        <a:cs typeface="Times New Roman"/>
                      </a:endParaRPr>
                    </a:p>
                  </a:txBody>
                  <a:tcPr marL="68580" marR="68580" marT="0" marB="0" anchor="ctr"/>
                </a:tc>
                <a:tc>
                  <a:txBody>
                    <a:bodyPr/>
                    <a:lstStyle/>
                    <a:p>
                      <a:pPr>
                        <a:spcAft>
                          <a:spcPts val="0"/>
                        </a:spcAft>
                      </a:pPr>
                      <a:endParaRPr lang="ru-RU" sz="1400" b="0" dirty="0">
                        <a:latin typeface="Times New Roman"/>
                        <a:ea typeface="Times New Roman"/>
                        <a:cs typeface="Times New Roman"/>
                      </a:endParaRPr>
                    </a:p>
                  </a:txBody>
                  <a:tcPr marL="68580" marR="68580" marT="0" marB="0" anchor="ctr"/>
                </a:tc>
                <a:tc>
                  <a:txBody>
                    <a:bodyPr/>
                    <a:lstStyle/>
                    <a:p>
                      <a:pPr algn="r">
                        <a:spcAft>
                          <a:spcPts val="0"/>
                        </a:spcAft>
                      </a:pPr>
                      <a:endParaRPr lang="ru-RU" sz="1400" b="0" dirty="0">
                        <a:latin typeface="Times New Roman"/>
                        <a:ea typeface="Times New Roman"/>
                        <a:cs typeface="Times New Roman"/>
                      </a:endParaRPr>
                    </a:p>
                  </a:txBody>
                  <a:tcPr marL="68580" marR="68580" marT="0" marB="0" anchor="ctr"/>
                </a:tc>
                <a:tc>
                  <a:txBody>
                    <a:bodyPr/>
                    <a:lstStyle/>
                    <a:p>
                      <a:pPr algn="r">
                        <a:spcAft>
                          <a:spcPts val="0"/>
                        </a:spcAft>
                      </a:pPr>
                      <a:endParaRPr lang="ru-RU" sz="1400" b="0" dirty="0">
                        <a:latin typeface="Times New Roman"/>
                        <a:ea typeface="Times New Roman"/>
                        <a:cs typeface="Times New Roman"/>
                      </a:endParaRPr>
                    </a:p>
                  </a:txBody>
                  <a:tcPr marL="68580" marR="68580" marT="0" marB="0" anchor="ctr"/>
                </a:tc>
                <a:tc>
                  <a:txBody>
                    <a:bodyPr/>
                    <a:lstStyle/>
                    <a:p>
                      <a:pPr algn="r">
                        <a:spcAft>
                          <a:spcPts val="0"/>
                        </a:spcAft>
                      </a:pPr>
                      <a:endParaRPr lang="ru-RU" sz="1400" b="0" dirty="0">
                        <a:latin typeface="Times New Roman"/>
                        <a:ea typeface="Times New Roman"/>
                        <a:cs typeface="Times New Roman"/>
                      </a:endParaRPr>
                    </a:p>
                  </a:txBody>
                  <a:tcPr marL="68580" marR="68580" marT="0" marB="0" anchor="ctr"/>
                </a:tc>
              </a:tr>
              <a:tr h="627035">
                <a:tc>
                  <a:txBody>
                    <a:bodyPr/>
                    <a:lstStyle/>
                    <a:p>
                      <a:pPr algn="ctr">
                        <a:spcAft>
                          <a:spcPts val="0"/>
                        </a:spcAft>
                      </a:pPr>
                      <a:r>
                        <a:rPr lang="ru-RU" sz="1200" b="0" i="0" dirty="0">
                          <a:latin typeface="Times New Roman" panose="02020603050405020304" pitchFamily="18" charset="0"/>
                          <a:ea typeface="Times New Roman"/>
                          <a:cs typeface="Times New Roman" panose="02020603050405020304" pitchFamily="18" charset="0"/>
                        </a:rPr>
                        <a:t>6</a:t>
                      </a:r>
                    </a:p>
                  </a:txBody>
                  <a:tcPr marL="68580" marR="68580" marT="0" marB="0" anchor="ctr"/>
                </a:tc>
                <a:tc>
                  <a:txBody>
                    <a:bodyPr/>
                    <a:lstStyle/>
                    <a:p>
                      <a:pPr>
                        <a:spcAft>
                          <a:spcPts val="0"/>
                        </a:spcAft>
                      </a:pPr>
                      <a:r>
                        <a:rPr lang="ru-RU" sz="1200" b="0" i="0" dirty="0" smtClean="0">
                          <a:latin typeface="Times New Roman" panose="02020603050405020304" pitchFamily="18" charset="0"/>
                          <a:ea typeface="Times New Roman"/>
                          <a:cs typeface="Times New Roman" panose="02020603050405020304" pitchFamily="18" charset="0"/>
                        </a:rPr>
                        <a:t>Муниципальная программа "Организация временной занятости несовершеннолетних подростков на территории Александровского сельского поселения на 2017-2020 годы"</a:t>
                      </a:r>
                      <a:endParaRPr lang="ru-RU" sz="1200" b="0" i="0" dirty="0">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r">
                        <a:spcAft>
                          <a:spcPts val="0"/>
                        </a:spcAft>
                      </a:pPr>
                      <a:r>
                        <a:rPr lang="ru-RU" sz="1200" b="0" i="0" dirty="0">
                          <a:effectLst/>
                          <a:latin typeface="Times New Roman" panose="02020603050405020304" pitchFamily="18" charset="0"/>
                          <a:ea typeface="Times New Roman"/>
                          <a:cs typeface="Times New Roman" panose="02020603050405020304" pitchFamily="18" charset="0"/>
                        </a:rPr>
                        <a:t>200,000</a:t>
                      </a:r>
                    </a:p>
                  </a:txBody>
                  <a:tcPr marL="17780" marR="17780" marT="0" marB="0" anchor="ctr"/>
                </a:tc>
                <a:tc>
                  <a:txBody>
                    <a:bodyPr/>
                    <a:lstStyle/>
                    <a:p>
                      <a:pPr algn="r">
                        <a:spcAft>
                          <a:spcPts val="0"/>
                        </a:spcAft>
                      </a:pPr>
                      <a:r>
                        <a:rPr lang="ru-RU" sz="1200" b="0" i="0" dirty="0">
                          <a:effectLst/>
                          <a:latin typeface="Times New Roman" panose="02020603050405020304" pitchFamily="18" charset="0"/>
                          <a:ea typeface="Times New Roman"/>
                          <a:cs typeface="Times New Roman" panose="02020603050405020304" pitchFamily="18" charset="0"/>
                        </a:rPr>
                        <a:t>200,000</a:t>
                      </a:r>
                    </a:p>
                  </a:txBody>
                  <a:tcPr marL="17780" marR="17780" marT="0" marB="0" anchor="ctr"/>
                </a:tc>
                <a:tc>
                  <a:txBody>
                    <a:bodyPr/>
                    <a:lstStyle/>
                    <a:p>
                      <a:pPr algn="r">
                        <a:spcAft>
                          <a:spcPts val="0"/>
                        </a:spcAft>
                      </a:pPr>
                      <a:r>
                        <a:rPr lang="ru-RU" sz="1200" b="0" i="0" dirty="0">
                          <a:solidFill>
                            <a:srgbClr val="000000"/>
                          </a:solidFill>
                          <a:effectLst/>
                          <a:latin typeface="Times New Roman" panose="02020603050405020304" pitchFamily="18" charset="0"/>
                          <a:ea typeface="Times New Roman"/>
                          <a:cs typeface="Times New Roman" panose="02020603050405020304" pitchFamily="18" charset="0"/>
                        </a:rPr>
                        <a:t>100,0</a:t>
                      </a:r>
                      <a:endParaRPr lang="ru-RU" sz="1200" b="0" i="0" dirty="0">
                        <a:effectLst/>
                        <a:latin typeface="Times New Roman" panose="02020603050405020304" pitchFamily="18" charset="0"/>
                        <a:ea typeface="Times New Roman"/>
                        <a:cs typeface="Times New Roman" panose="02020603050405020304" pitchFamily="18" charset="0"/>
                      </a:endParaRPr>
                    </a:p>
                  </a:txBody>
                  <a:tcPr marL="17780" marR="17780" marT="0" marB="0" anchor="ctr"/>
                </a:tc>
              </a:tr>
              <a:tr h="627035">
                <a:tc>
                  <a:txBody>
                    <a:bodyPr/>
                    <a:lstStyle/>
                    <a:p>
                      <a:pPr algn="ctr">
                        <a:spcAft>
                          <a:spcPts val="0"/>
                        </a:spcAft>
                      </a:pPr>
                      <a:r>
                        <a:rPr lang="ru-RU" sz="1200" b="0" i="0" dirty="0">
                          <a:latin typeface="Times New Roman" panose="02020603050405020304" pitchFamily="18" charset="0"/>
                          <a:ea typeface="Times New Roman"/>
                          <a:cs typeface="Times New Roman" panose="02020603050405020304" pitchFamily="18" charset="0"/>
                        </a:rPr>
                        <a:t>7</a:t>
                      </a:r>
                    </a:p>
                  </a:txBody>
                  <a:tcPr marL="68580" marR="68580" marT="0" marB="0" anchor="ctr"/>
                </a:tc>
                <a:tc>
                  <a:txBody>
                    <a:bodyPr/>
                    <a:lstStyle/>
                    <a:p>
                      <a:pPr>
                        <a:spcAft>
                          <a:spcPts val="0"/>
                        </a:spcAft>
                      </a:pPr>
                      <a:r>
                        <a:rPr lang="ru-RU" sz="1200" b="0" i="0" dirty="0" smtClean="0">
                          <a:latin typeface="Times New Roman" panose="02020603050405020304" pitchFamily="18" charset="0"/>
                          <a:ea typeface="Times New Roman"/>
                          <a:cs typeface="Times New Roman" panose="02020603050405020304" pitchFamily="18" charset="0"/>
                        </a:rPr>
                        <a:t>Муниципальная программа "Экологическое воспитание молодежи на территории Александровского сельского поселения на 2016-2018 годы"</a:t>
                      </a:r>
                      <a:endParaRPr lang="ru-RU" sz="1200" b="0" i="0" dirty="0">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r">
                        <a:spcAft>
                          <a:spcPts val="0"/>
                        </a:spcAft>
                      </a:pPr>
                      <a:r>
                        <a:rPr lang="ru-RU" sz="1200" b="0" i="0" dirty="0">
                          <a:effectLst/>
                          <a:latin typeface="Times New Roman" panose="02020603050405020304" pitchFamily="18" charset="0"/>
                          <a:ea typeface="Times New Roman"/>
                          <a:cs typeface="Times New Roman" panose="02020603050405020304" pitchFamily="18" charset="0"/>
                        </a:rPr>
                        <a:t>22,500</a:t>
                      </a:r>
                    </a:p>
                  </a:txBody>
                  <a:tcPr marL="17780" marR="17780" marT="0" marB="0" anchor="ctr"/>
                </a:tc>
                <a:tc>
                  <a:txBody>
                    <a:bodyPr/>
                    <a:lstStyle/>
                    <a:p>
                      <a:pPr algn="r">
                        <a:spcAft>
                          <a:spcPts val="0"/>
                        </a:spcAft>
                      </a:pPr>
                      <a:r>
                        <a:rPr lang="ru-RU" sz="1200" b="0" i="0">
                          <a:effectLst/>
                          <a:latin typeface="Times New Roman" panose="02020603050405020304" pitchFamily="18" charset="0"/>
                          <a:ea typeface="Times New Roman"/>
                          <a:cs typeface="Times New Roman" panose="02020603050405020304" pitchFamily="18" charset="0"/>
                        </a:rPr>
                        <a:t>22,500</a:t>
                      </a:r>
                    </a:p>
                  </a:txBody>
                  <a:tcPr marL="17780" marR="17780" marT="0" marB="0" anchor="ctr"/>
                </a:tc>
                <a:tc>
                  <a:txBody>
                    <a:bodyPr/>
                    <a:lstStyle/>
                    <a:p>
                      <a:pPr algn="r">
                        <a:spcAft>
                          <a:spcPts val="0"/>
                        </a:spcAft>
                      </a:pPr>
                      <a:r>
                        <a:rPr lang="ru-RU" sz="1200" b="0" i="0" dirty="0">
                          <a:solidFill>
                            <a:srgbClr val="000000"/>
                          </a:solidFill>
                          <a:effectLst/>
                          <a:latin typeface="Times New Roman" panose="02020603050405020304" pitchFamily="18" charset="0"/>
                          <a:ea typeface="Times New Roman"/>
                          <a:cs typeface="Times New Roman" panose="02020603050405020304" pitchFamily="18" charset="0"/>
                        </a:rPr>
                        <a:t>100,0</a:t>
                      </a:r>
                      <a:endParaRPr lang="ru-RU" sz="1200" b="0" i="0" dirty="0">
                        <a:effectLst/>
                        <a:latin typeface="Times New Roman" panose="02020603050405020304" pitchFamily="18" charset="0"/>
                        <a:ea typeface="Times New Roman"/>
                        <a:cs typeface="Times New Roman" panose="02020603050405020304" pitchFamily="18" charset="0"/>
                      </a:endParaRPr>
                    </a:p>
                  </a:txBody>
                  <a:tcPr marL="17780" marR="17780" marT="0" marB="0" anchor="ctr"/>
                </a:tc>
              </a:tr>
              <a:tr h="627035">
                <a:tc>
                  <a:txBody>
                    <a:bodyPr/>
                    <a:lstStyle/>
                    <a:p>
                      <a:pPr algn="ctr">
                        <a:spcAft>
                          <a:spcPts val="0"/>
                        </a:spcAft>
                      </a:pPr>
                      <a:r>
                        <a:rPr lang="ru-RU" sz="1200" b="0" i="0" dirty="0" smtClean="0">
                          <a:latin typeface="Times New Roman" panose="02020603050405020304" pitchFamily="18" charset="0"/>
                          <a:ea typeface="Times New Roman"/>
                          <a:cs typeface="Times New Roman" panose="02020603050405020304" pitchFamily="18" charset="0"/>
                        </a:rPr>
                        <a:t>8</a:t>
                      </a:r>
                      <a:endParaRPr lang="ru-RU" sz="1200" b="0" i="0" dirty="0">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spcAft>
                          <a:spcPts val="0"/>
                        </a:spcAft>
                      </a:pPr>
                      <a:r>
                        <a:rPr lang="ru-RU" sz="1200" b="0" i="0" dirty="0" smtClean="0">
                          <a:latin typeface="Times New Roman" panose="02020603050405020304" pitchFamily="18" charset="0"/>
                          <a:ea typeface="Times New Roman"/>
                          <a:cs typeface="Times New Roman" panose="02020603050405020304" pitchFamily="18" charset="0"/>
                        </a:rPr>
                        <a:t>Муниципальная программа "Патриотическое воспитание молодых граждан на территории Александровского сельского поселения на 2016-2018 годы"</a:t>
                      </a:r>
                      <a:endParaRPr lang="ru-RU" sz="1200" b="0" i="0" dirty="0">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r">
                        <a:spcAft>
                          <a:spcPts val="0"/>
                        </a:spcAft>
                      </a:pPr>
                      <a:r>
                        <a:rPr lang="ru-RU" sz="1200" b="0" i="0" dirty="0">
                          <a:effectLst/>
                          <a:latin typeface="Times New Roman" panose="02020603050405020304" pitchFamily="18" charset="0"/>
                          <a:ea typeface="Times New Roman"/>
                          <a:cs typeface="Times New Roman" panose="02020603050405020304" pitchFamily="18" charset="0"/>
                        </a:rPr>
                        <a:t>108,700</a:t>
                      </a:r>
                    </a:p>
                  </a:txBody>
                  <a:tcPr marL="17780" marR="17780" marT="0" marB="0" anchor="ctr"/>
                </a:tc>
                <a:tc>
                  <a:txBody>
                    <a:bodyPr/>
                    <a:lstStyle/>
                    <a:p>
                      <a:pPr algn="r">
                        <a:spcAft>
                          <a:spcPts val="0"/>
                        </a:spcAft>
                      </a:pPr>
                      <a:r>
                        <a:rPr lang="ru-RU" sz="1200" b="0" i="0">
                          <a:effectLst/>
                          <a:latin typeface="Times New Roman" panose="02020603050405020304" pitchFamily="18" charset="0"/>
                          <a:ea typeface="Times New Roman"/>
                          <a:cs typeface="Times New Roman" panose="02020603050405020304" pitchFamily="18" charset="0"/>
                        </a:rPr>
                        <a:t>108,700</a:t>
                      </a:r>
                    </a:p>
                  </a:txBody>
                  <a:tcPr marL="17780" marR="17780" marT="0" marB="0" anchor="ctr"/>
                </a:tc>
                <a:tc>
                  <a:txBody>
                    <a:bodyPr/>
                    <a:lstStyle/>
                    <a:p>
                      <a:pPr algn="r">
                        <a:spcAft>
                          <a:spcPts val="0"/>
                        </a:spcAft>
                      </a:pPr>
                      <a:r>
                        <a:rPr lang="ru-RU" sz="1200" b="0" i="0" dirty="0">
                          <a:solidFill>
                            <a:srgbClr val="000000"/>
                          </a:solidFill>
                          <a:effectLst/>
                          <a:latin typeface="Times New Roman" panose="02020603050405020304" pitchFamily="18" charset="0"/>
                          <a:ea typeface="Times New Roman"/>
                          <a:cs typeface="Times New Roman" panose="02020603050405020304" pitchFamily="18" charset="0"/>
                        </a:rPr>
                        <a:t>100,0</a:t>
                      </a:r>
                      <a:endParaRPr lang="ru-RU" sz="1200" b="0" i="0" dirty="0">
                        <a:effectLst/>
                        <a:latin typeface="Times New Roman" panose="02020603050405020304" pitchFamily="18" charset="0"/>
                        <a:ea typeface="Times New Roman"/>
                        <a:cs typeface="Times New Roman" panose="02020603050405020304" pitchFamily="18" charset="0"/>
                      </a:endParaRPr>
                    </a:p>
                  </a:txBody>
                  <a:tcPr marL="17780" marR="17780" marT="0" marB="0" anchor="ctr"/>
                </a:tc>
              </a:tr>
              <a:tr h="627035">
                <a:tc>
                  <a:txBody>
                    <a:bodyPr/>
                    <a:lstStyle/>
                    <a:p>
                      <a:pPr algn="ctr">
                        <a:spcAft>
                          <a:spcPts val="0"/>
                        </a:spcAft>
                      </a:pPr>
                      <a:r>
                        <a:rPr lang="ru-RU" sz="1200" b="0" i="0" dirty="0" smtClean="0">
                          <a:latin typeface="Times New Roman" panose="02020603050405020304" pitchFamily="18" charset="0"/>
                          <a:ea typeface="Times New Roman"/>
                          <a:cs typeface="Times New Roman" panose="02020603050405020304" pitchFamily="18" charset="0"/>
                        </a:rPr>
                        <a:t>9</a:t>
                      </a:r>
                      <a:endParaRPr lang="ru-RU" sz="1200" b="0" i="0" dirty="0">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spcAft>
                          <a:spcPts val="0"/>
                        </a:spcAft>
                      </a:pPr>
                      <a:r>
                        <a:rPr lang="ru-RU" sz="1200" b="0" i="0" dirty="0" smtClean="0">
                          <a:latin typeface="Times New Roman" panose="02020603050405020304" pitchFamily="18" charset="0"/>
                          <a:ea typeface="Times New Roman"/>
                          <a:cs typeface="Times New Roman" panose="02020603050405020304" pitchFamily="18" charset="0"/>
                        </a:rPr>
                        <a:t>Муниципальная программа "О проведение работ по уточнению записей в </a:t>
                      </a:r>
                      <a:r>
                        <a:rPr lang="ru-RU" sz="1200" b="0" i="0" dirty="0" err="1" smtClean="0">
                          <a:latin typeface="Times New Roman" panose="02020603050405020304" pitchFamily="18" charset="0"/>
                          <a:ea typeface="Times New Roman"/>
                          <a:cs typeface="Times New Roman" panose="02020603050405020304" pitchFamily="18" charset="0"/>
                        </a:rPr>
                        <a:t>похозяйственных</a:t>
                      </a:r>
                      <a:r>
                        <a:rPr lang="ru-RU" sz="1200" b="0" i="0" dirty="0" smtClean="0">
                          <a:latin typeface="Times New Roman" panose="02020603050405020304" pitchFamily="18" charset="0"/>
                          <a:ea typeface="Times New Roman"/>
                          <a:cs typeface="Times New Roman" panose="02020603050405020304" pitchFamily="18" charset="0"/>
                        </a:rPr>
                        <a:t> книгах в сельском поселении на 2015-2017 годы"</a:t>
                      </a:r>
                      <a:endParaRPr lang="ru-RU" sz="1200" b="0" i="0" dirty="0">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r">
                        <a:spcAft>
                          <a:spcPts val="0"/>
                        </a:spcAft>
                      </a:pPr>
                      <a:r>
                        <a:rPr lang="ru-RU" sz="1200" b="0" i="0">
                          <a:effectLst/>
                          <a:latin typeface="Times New Roman" panose="02020603050405020304" pitchFamily="18" charset="0"/>
                          <a:ea typeface="Times New Roman"/>
                          <a:cs typeface="Times New Roman" panose="02020603050405020304" pitchFamily="18" charset="0"/>
                        </a:rPr>
                        <a:t>186,600</a:t>
                      </a:r>
                    </a:p>
                  </a:txBody>
                  <a:tcPr marL="17780" marR="17780" marT="0" marB="0" anchor="ctr"/>
                </a:tc>
                <a:tc>
                  <a:txBody>
                    <a:bodyPr/>
                    <a:lstStyle/>
                    <a:p>
                      <a:pPr algn="r">
                        <a:spcAft>
                          <a:spcPts val="0"/>
                        </a:spcAft>
                      </a:pPr>
                      <a:r>
                        <a:rPr lang="ru-RU" sz="1200" b="0" i="0" dirty="0">
                          <a:effectLst/>
                          <a:latin typeface="Times New Roman" panose="02020603050405020304" pitchFamily="18" charset="0"/>
                          <a:ea typeface="Times New Roman"/>
                          <a:cs typeface="Times New Roman" panose="02020603050405020304" pitchFamily="18" charset="0"/>
                        </a:rPr>
                        <a:t>186,600</a:t>
                      </a:r>
                    </a:p>
                  </a:txBody>
                  <a:tcPr marL="17780" marR="17780" marT="0" marB="0" anchor="ctr"/>
                </a:tc>
                <a:tc>
                  <a:txBody>
                    <a:bodyPr/>
                    <a:lstStyle/>
                    <a:p>
                      <a:pPr algn="r">
                        <a:spcAft>
                          <a:spcPts val="0"/>
                        </a:spcAft>
                      </a:pPr>
                      <a:r>
                        <a:rPr lang="ru-RU" sz="1200" b="0" i="0" dirty="0">
                          <a:solidFill>
                            <a:srgbClr val="000000"/>
                          </a:solidFill>
                          <a:effectLst/>
                          <a:latin typeface="Times New Roman" panose="02020603050405020304" pitchFamily="18" charset="0"/>
                          <a:ea typeface="Times New Roman"/>
                          <a:cs typeface="Times New Roman" panose="02020603050405020304" pitchFamily="18" charset="0"/>
                        </a:rPr>
                        <a:t>100,0</a:t>
                      </a:r>
                      <a:endParaRPr lang="ru-RU" sz="1200" b="0" i="0" dirty="0">
                        <a:effectLst/>
                        <a:latin typeface="Times New Roman" panose="02020603050405020304" pitchFamily="18" charset="0"/>
                        <a:ea typeface="Times New Roman"/>
                        <a:cs typeface="Times New Roman" panose="02020603050405020304" pitchFamily="18" charset="0"/>
                      </a:endParaRPr>
                    </a:p>
                  </a:txBody>
                  <a:tcPr marL="17780" marR="17780" marT="0" marB="0" anchor="ctr"/>
                </a:tc>
              </a:tr>
              <a:tr h="627035">
                <a:tc>
                  <a:txBody>
                    <a:bodyPr/>
                    <a:lstStyle/>
                    <a:p>
                      <a:pPr algn="ctr">
                        <a:spcAft>
                          <a:spcPts val="0"/>
                        </a:spcAft>
                      </a:pPr>
                      <a:r>
                        <a:rPr lang="ru-RU" sz="1200" b="0" i="0" dirty="0" smtClean="0">
                          <a:latin typeface="Times New Roman" panose="02020603050405020304" pitchFamily="18" charset="0"/>
                          <a:ea typeface="Times New Roman"/>
                          <a:cs typeface="Times New Roman" panose="02020603050405020304" pitchFamily="18" charset="0"/>
                        </a:rPr>
                        <a:t>10</a:t>
                      </a:r>
                      <a:endParaRPr lang="ru-RU" sz="1200" b="0" i="0" dirty="0">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spcAft>
                          <a:spcPts val="0"/>
                        </a:spcAft>
                      </a:pPr>
                      <a:r>
                        <a:rPr lang="ru-RU" sz="1200" b="0" i="0" dirty="0" smtClean="0">
                          <a:latin typeface="Times New Roman" panose="02020603050405020304" pitchFamily="18" charset="0"/>
                          <a:ea typeface="Times New Roman"/>
                          <a:cs typeface="Times New Roman" panose="02020603050405020304" pitchFamily="18" charset="0"/>
                        </a:rPr>
                        <a:t>Муниципальная программа "Комплексное развитие систем транспортной инфраструктуры на территории Александровского сельского поселения на 2016-2032 годы"</a:t>
                      </a:r>
                      <a:endParaRPr lang="ru-RU" sz="1200" b="0" i="0" dirty="0">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r">
                        <a:spcAft>
                          <a:spcPts val="0"/>
                        </a:spcAft>
                      </a:pPr>
                      <a:r>
                        <a:rPr lang="ru-RU" sz="1200" b="0" i="0">
                          <a:effectLst/>
                          <a:latin typeface="Times New Roman" panose="02020603050405020304" pitchFamily="18" charset="0"/>
                          <a:ea typeface="Times New Roman"/>
                          <a:cs typeface="Times New Roman" panose="02020603050405020304" pitchFamily="18" charset="0"/>
                        </a:rPr>
                        <a:t>11 503,719</a:t>
                      </a:r>
                    </a:p>
                  </a:txBody>
                  <a:tcPr marL="17780" marR="17780" marT="0" marB="0" anchor="ctr"/>
                </a:tc>
                <a:tc>
                  <a:txBody>
                    <a:bodyPr/>
                    <a:lstStyle/>
                    <a:p>
                      <a:pPr algn="r">
                        <a:spcAft>
                          <a:spcPts val="0"/>
                        </a:spcAft>
                      </a:pPr>
                      <a:r>
                        <a:rPr lang="ru-RU" sz="1200" b="0" i="0" dirty="0">
                          <a:effectLst/>
                          <a:latin typeface="Times New Roman" panose="02020603050405020304" pitchFamily="18" charset="0"/>
                          <a:ea typeface="Times New Roman"/>
                          <a:cs typeface="Times New Roman" panose="02020603050405020304" pitchFamily="18" charset="0"/>
                        </a:rPr>
                        <a:t>11 169,229</a:t>
                      </a:r>
                    </a:p>
                  </a:txBody>
                  <a:tcPr marL="17780" marR="17780" marT="0" marB="0" anchor="ctr"/>
                </a:tc>
                <a:tc>
                  <a:txBody>
                    <a:bodyPr/>
                    <a:lstStyle/>
                    <a:p>
                      <a:pPr algn="r">
                        <a:spcAft>
                          <a:spcPts val="0"/>
                        </a:spcAft>
                      </a:pPr>
                      <a:r>
                        <a:rPr lang="ru-RU" sz="1200" b="0" i="0" dirty="0">
                          <a:solidFill>
                            <a:srgbClr val="000000"/>
                          </a:solidFill>
                          <a:effectLst/>
                          <a:latin typeface="Times New Roman" panose="02020603050405020304" pitchFamily="18" charset="0"/>
                          <a:ea typeface="Times New Roman"/>
                          <a:cs typeface="Times New Roman" panose="02020603050405020304" pitchFamily="18" charset="0"/>
                        </a:rPr>
                        <a:t>97,1</a:t>
                      </a:r>
                      <a:endParaRPr lang="ru-RU" sz="1200" b="0" i="0" dirty="0">
                        <a:effectLst/>
                        <a:latin typeface="Times New Roman" panose="02020603050405020304" pitchFamily="18" charset="0"/>
                        <a:ea typeface="Times New Roman"/>
                        <a:cs typeface="Times New Roman" panose="02020603050405020304" pitchFamily="18" charset="0"/>
                      </a:endParaRPr>
                    </a:p>
                  </a:txBody>
                  <a:tcPr marL="17780" marR="17780" marT="0" marB="0" anchor="ctr"/>
                </a:tc>
              </a:tr>
              <a:tr h="627035">
                <a:tc>
                  <a:txBody>
                    <a:bodyPr/>
                    <a:lstStyle/>
                    <a:p>
                      <a:pPr algn="ctr">
                        <a:spcAft>
                          <a:spcPts val="0"/>
                        </a:spcAft>
                      </a:pPr>
                      <a:r>
                        <a:rPr lang="ru-RU" sz="1200" b="0" i="0" dirty="0" smtClean="0">
                          <a:latin typeface="Times New Roman" panose="02020603050405020304" pitchFamily="18" charset="0"/>
                          <a:ea typeface="Times New Roman"/>
                          <a:cs typeface="Times New Roman" panose="02020603050405020304" pitchFamily="18" charset="0"/>
                        </a:rPr>
                        <a:t>11</a:t>
                      </a:r>
                      <a:endParaRPr lang="ru-RU" sz="1200" b="0" i="0" dirty="0">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spcAft>
                          <a:spcPts val="0"/>
                        </a:spcAft>
                      </a:pPr>
                      <a:r>
                        <a:rPr lang="ru-RU" sz="1200" b="0" i="0" dirty="0" smtClean="0">
                          <a:latin typeface="Times New Roman" panose="02020603050405020304" pitchFamily="18" charset="0"/>
                          <a:ea typeface="Times New Roman"/>
                          <a:cs typeface="Times New Roman" panose="02020603050405020304" pitchFamily="18" charset="0"/>
                        </a:rPr>
                        <a:t>Муниципальная программа "Обеспечение пожарной безопасности на территории муниципальное образования "Александровское сельское поселение" на 2016-2018 годы"</a:t>
                      </a:r>
                      <a:endParaRPr lang="ru-RU" sz="1200" b="0" i="0" dirty="0">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r">
                        <a:spcAft>
                          <a:spcPts val="0"/>
                        </a:spcAft>
                      </a:pPr>
                      <a:r>
                        <a:rPr lang="ru-RU" sz="1200" b="0" i="0">
                          <a:effectLst/>
                          <a:latin typeface="Times New Roman" panose="02020603050405020304" pitchFamily="18" charset="0"/>
                          <a:ea typeface="Times New Roman"/>
                          <a:cs typeface="Times New Roman" panose="02020603050405020304" pitchFamily="18" charset="0"/>
                        </a:rPr>
                        <a:t>10,000</a:t>
                      </a:r>
                    </a:p>
                  </a:txBody>
                  <a:tcPr marL="17780" marR="17780" marT="0" marB="0" anchor="ctr"/>
                </a:tc>
                <a:tc>
                  <a:txBody>
                    <a:bodyPr/>
                    <a:lstStyle/>
                    <a:p>
                      <a:pPr algn="r">
                        <a:spcAft>
                          <a:spcPts val="0"/>
                        </a:spcAft>
                      </a:pPr>
                      <a:r>
                        <a:rPr lang="ru-RU" sz="1200" b="0" i="0" dirty="0">
                          <a:effectLst/>
                          <a:latin typeface="Times New Roman" panose="02020603050405020304" pitchFamily="18" charset="0"/>
                          <a:ea typeface="Times New Roman"/>
                          <a:cs typeface="Times New Roman" panose="02020603050405020304" pitchFamily="18" charset="0"/>
                        </a:rPr>
                        <a:t>0,000</a:t>
                      </a:r>
                    </a:p>
                  </a:txBody>
                  <a:tcPr marL="17780" marR="17780" marT="0" marB="0" anchor="ctr"/>
                </a:tc>
                <a:tc>
                  <a:txBody>
                    <a:bodyPr/>
                    <a:lstStyle/>
                    <a:p>
                      <a:pPr algn="r">
                        <a:spcAft>
                          <a:spcPts val="0"/>
                        </a:spcAft>
                      </a:pPr>
                      <a:r>
                        <a:rPr lang="ru-RU" sz="1200" b="0" i="0" dirty="0">
                          <a:solidFill>
                            <a:srgbClr val="000000"/>
                          </a:solidFill>
                          <a:effectLst/>
                          <a:latin typeface="Times New Roman" panose="02020603050405020304" pitchFamily="18" charset="0"/>
                          <a:ea typeface="Times New Roman"/>
                          <a:cs typeface="Times New Roman" panose="02020603050405020304" pitchFamily="18" charset="0"/>
                        </a:rPr>
                        <a:t>0,0</a:t>
                      </a:r>
                      <a:endParaRPr lang="ru-RU" sz="1200" b="0" i="0" dirty="0">
                        <a:effectLst/>
                        <a:latin typeface="Times New Roman" panose="02020603050405020304" pitchFamily="18" charset="0"/>
                        <a:ea typeface="Times New Roman"/>
                        <a:cs typeface="Times New Roman" panose="02020603050405020304" pitchFamily="18" charset="0"/>
                      </a:endParaRPr>
                    </a:p>
                  </a:txBody>
                  <a:tcPr marL="17780" marR="17780" marT="0" marB="0" anchor="ctr"/>
                </a:tc>
              </a:tr>
              <a:tr h="1152218">
                <a:tc>
                  <a:txBody>
                    <a:bodyPr/>
                    <a:lstStyle/>
                    <a:p>
                      <a:pPr algn="ctr">
                        <a:spcAft>
                          <a:spcPts val="0"/>
                        </a:spcAft>
                      </a:pPr>
                      <a:r>
                        <a:rPr lang="ru-RU" sz="1200" b="0" i="0" dirty="0" smtClean="0">
                          <a:latin typeface="Times New Roman" panose="02020603050405020304" pitchFamily="18" charset="0"/>
                          <a:ea typeface="Times New Roman"/>
                          <a:cs typeface="Times New Roman" panose="02020603050405020304" pitchFamily="18" charset="0"/>
                        </a:rPr>
                        <a:t>12</a:t>
                      </a:r>
                      <a:endParaRPr lang="ru-RU" sz="1200" b="0" i="0" dirty="0">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spcAft>
                          <a:spcPts val="0"/>
                        </a:spcAft>
                      </a:pPr>
                      <a:r>
                        <a:rPr lang="ru-RU" sz="1200" b="0" i="0" dirty="0" smtClean="0">
                          <a:latin typeface="Times New Roman" panose="02020603050405020304" pitchFamily="18" charset="0"/>
                          <a:ea typeface="Times New Roman"/>
                          <a:cs typeface="Times New Roman" panose="02020603050405020304" pitchFamily="18" charset="0"/>
                        </a:rPr>
                        <a:t>Муниципальная программа "Формирование современной городской среды на территории Александровского сельского поселения" на 2017 год</a:t>
                      </a:r>
                      <a:endParaRPr lang="ru-RU" sz="1200" b="0" i="0" dirty="0">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r">
                        <a:spcAft>
                          <a:spcPts val="0"/>
                        </a:spcAft>
                      </a:pPr>
                      <a:r>
                        <a:rPr lang="ru-RU" sz="1200" b="0" i="0">
                          <a:effectLst/>
                          <a:latin typeface="Times New Roman" panose="02020603050405020304" pitchFamily="18" charset="0"/>
                          <a:ea typeface="Times New Roman"/>
                          <a:cs typeface="Times New Roman" panose="02020603050405020304" pitchFamily="18" charset="0"/>
                        </a:rPr>
                        <a:t>1 349,552</a:t>
                      </a:r>
                    </a:p>
                  </a:txBody>
                  <a:tcPr marL="17780" marR="17780" marT="0" marB="0" anchor="ctr"/>
                </a:tc>
                <a:tc>
                  <a:txBody>
                    <a:bodyPr/>
                    <a:lstStyle/>
                    <a:p>
                      <a:pPr algn="r">
                        <a:spcAft>
                          <a:spcPts val="0"/>
                        </a:spcAft>
                      </a:pPr>
                      <a:r>
                        <a:rPr lang="ru-RU" sz="1200" b="0" i="0" dirty="0">
                          <a:effectLst/>
                          <a:latin typeface="Times New Roman" panose="02020603050405020304" pitchFamily="18" charset="0"/>
                          <a:ea typeface="Times New Roman"/>
                          <a:cs typeface="Times New Roman" panose="02020603050405020304" pitchFamily="18" charset="0"/>
                        </a:rPr>
                        <a:t>1 349,552</a:t>
                      </a:r>
                    </a:p>
                  </a:txBody>
                  <a:tcPr marL="17780" marR="17780" marT="0" marB="0" anchor="ctr"/>
                </a:tc>
                <a:tc>
                  <a:txBody>
                    <a:bodyPr/>
                    <a:lstStyle/>
                    <a:p>
                      <a:pPr algn="r">
                        <a:spcAft>
                          <a:spcPts val="0"/>
                        </a:spcAft>
                      </a:pPr>
                      <a:r>
                        <a:rPr lang="ru-RU" sz="1200" b="0" i="0" dirty="0">
                          <a:solidFill>
                            <a:srgbClr val="000000"/>
                          </a:solidFill>
                          <a:effectLst/>
                          <a:latin typeface="Times New Roman" panose="02020603050405020304" pitchFamily="18" charset="0"/>
                          <a:ea typeface="Times New Roman"/>
                          <a:cs typeface="Times New Roman" panose="02020603050405020304" pitchFamily="18" charset="0"/>
                        </a:rPr>
                        <a:t>100,0</a:t>
                      </a:r>
                      <a:endParaRPr lang="ru-RU" sz="1200" b="0" i="0" dirty="0">
                        <a:effectLst/>
                        <a:latin typeface="Times New Roman" panose="02020603050405020304" pitchFamily="18" charset="0"/>
                        <a:ea typeface="Times New Roman"/>
                        <a:cs typeface="Times New Roman" panose="02020603050405020304" pitchFamily="18" charset="0"/>
                      </a:endParaRPr>
                    </a:p>
                  </a:txBody>
                  <a:tcPr marL="17780" marR="17780" marT="0" marB="0" anchor="ctr"/>
                </a:tc>
              </a:tr>
            </a:tbl>
          </a:graphicData>
        </a:graphic>
      </p:graphicFrame>
    </p:spTree>
    <p:extLst>
      <p:ext uri="{BB962C8B-B14F-4D97-AF65-F5344CB8AC3E}">
        <p14:creationId xmlns:p14="http://schemas.microsoft.com/office/powerpoint/2010/main" val="4196116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6"/>
            <a:ext cx="8229600" cy="857256"/>
          </a:xfrm>
        </p:spPr>
        <p:txBody>
          <a:bodyPr>
            <a:normAutofit fontScale="90000"/>
          </a:bodyPr>
          <a:lstStyle/>
          <a:p>
            <a:pPr algn="ctr"/>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2000" b="1" dirty="0" smtClean="0">
                <a:solidFill>
                  <a:srgbClr val="0070C0"/>
                </a:solidFill>
                <a:latin typeface="Times New Roman" pitchFamily="18" charset="0"/>
                <a:cs typeface="Times New Roman" pitchFamily="18" charset="0"/>
              </a:rPr>
              <a:t>Отчет об исполнении</a:t>
            </a:r>
            <a:r>
              <a:rPr lang="ru-RU" sz="2000" dirty="0" smtClean="0">
                <a:solidFill>
                  <a:srgbClr val="0070C0"/>
                </a:solidFill>
                <a:latin typeface="Times New Roman" pitchFamily="18" charset="0"/>
                <a:cs typeface="Times New Roman" pitchFamily="18" charset="0"/>
              </a:rPr>
              <a:t/>
            </a:r>
            <a:br>
              <a:rPr lang="ru-RU" sz="2000" dirty="0" smtClean="0">
                <a:solidFill>
                  <a:srgbClr val="0070C0"/>
                </a:solidFill>
                <a:latin typeface="Times New Roman" pitchFamily="18" charset="0"/>
                <a:cs typeface="Times New Roman" pitchFamily="18" charset="0"/>
              </a:rPr>
            </a:br>
            <a:r>
              <a:rPr lang="ru-RU" sz="2000" b="1" dirty="0" smtClean="0">
                <a:solidFill>
                  <a:srgbClr val="0070C0"/>
                </a:solidFill>
                <a:latin typeface="Times New Roman" pitchFamily="18" charset="0"/>
                <a:cs typeface="Times New Roman" pitchFamily="18" charset="0"/>
              </a:rPr>
              <a:t>публичных нормативных обязательств</a:t>
            </a:r>
            <a:r>
              <a:rPr lang="ru-RU" sz="2000" dirty="0" smtClean="0">
                <a:solidFill>
                  <a:srgbClr val="0070C0"/>
                </a:solidFill>
                <a:latin typeface="Times New Roman" pitchFamily="18" charset="0"/>
                <a:cs typeface="Times New Roman" pitchFamily="18" charset="0"/>
              </a:rPr>
              <a:t/>
            </a:r>
            <a:br>
              <a:rPr lang="ru-RU" sz="2000" dirty="0" smtClean="0">
                <a:solidFill>
                  <a:srgbClr val="0070C0"/>
                </a:solidFill>
                <a:latin typeface="Times New Roman" pitchFamily="18" charset="0"/>
                <a:cs typeface="Times New Roman" pitchFamily="18" charset="0"/>
              </a:rPr>
            </a:br>
            <a:r>
              <a:rPr lang="ru-RU" sz="2000" b="1" dirty="0" smtClean="0">
                <a:solidFill>
                  <a:srgbClr val="0070C0"/>
                </a:solidFill>
                <a:latin typeface="Times New Roman" pitchFamily="18" charset="0"/>
                <a:cs typeface="Times New Roman" pitchFamily="18" charset="0"/>
              </a:rPr>
              <a:t>МО «Александровское сельское поселение» за 2017 год</a:t>
            </a:r>
            <a:r>
              <a:rPr lang="ru-RU" sz="2000" dirty="0" smtClean="0">
                <a:solidFill>
                  <a:srgbClr val="0070C0"/>
                </a:solidFill>
              </a:rPr>
              <a:t/>
            </a:r>
            <a:br>
              <a:rPr lang="ru-RU" sz="2000" dirty="0" smtClean="0">
                <a:solidFill>
                  <a:srgbClr val="0070C0"/>
                </a:solidFill>
              </a:rPr>
            </a:br>
            <a:endParaRPr lang="ru-RU" sz="2000" dirty="0">
              <a:solidFill>
                <a:srgbClr val="0070C0"/>
              </a:solidFill>
            </a:endParaRPr>
          </a:p>
        </p:txBody>
      </p:sp>
      <p:sp>
        <p:nvSpPr>
          <p:cNvPr id="3" name="Содержимое 2"/>
          <p:cNvSpPr>
            <a:spLocks noGrp="1"/>
          </p:cNvSpPr>
          <p:nvPr>
            <p:ph sz="quarter" idx="1"/>
          </p:nvPr>
        </p:nvSpPr>
        <p:spPr>
          <a:xfrm>
            <a:off x="214282" y="928670"/>
            <a:ext cx="8715436" cy="5786478"/>
          </a:xfrm>
        </p:spPr>
        <p:txBody>
          <a:bodyPr>
            <a:normAutofit/>
          </a:bodyPr>
          <a:lstStyle/>
          <a:p>
            <a:pPr marL="0" indent="0">
              <a:buNone/>
            </a:pPr>
            <a:r>
              <a:rPr lang="ru-RU" sz="1600" b="1" dirty="0" smtClean="0">
                <a:latin typeface="Times New Roman" pitchFamily="18" charset="0"/>
                <a:cs typeface="Times New Roman" pitchFamily="18" charset="0"/>
              </a:rPr>
              <a:t>1. Публичные обязательства, исполняемые за счет бюджета поселения</a:t>
            </a:r>
          </a:p>
          <a:p>
            <a:pPr>
              <a:buAutoNum type="arabicPeriod"/>
            </a:pPr>
            <a:endParaRPr lang="ru-RU" sz="1600" b="1" dirty="0" smtClean="0">
              <a:latin typeface="Times New Roman" pitchFamily="18" charset="0"/>
              <a:cs typeface="Times New Roman" pitchFamily="18" charset="0"/>
            </a:endParaRPr>
          </a:p>
          <a:p>
            <a:pPr>
              <a:buAutoNum type="arabicPeriod"/>
            </a:pPr>
            <a:endParaRPr lang="ru-RU" sz="1600" b="1" dirty="0" smtClean="0">
              <a:latin typeface="Times New Roman" pitchFamily="18" charset="0"/>
              <a:cs typeface="Times New Roman" pitchFamily="18" charset="0"/>
            </a:endParaRPr>
          </a:p>
          <a:p>
            <a:pPr>
              <a:buAutoNum type="arabicPeriod"/>
            </a:pPr>
            <a:endParaRPr lang="ru-RU" sz="1600" b="1" dirty="0" smtClean="0">
              <a:latin typeface="Times New Roman" pitchFamily="18" charset="0"/>
              <a:cs typeface="Times New Roman" pitchFamily="18" charset="0"/>
            </a:endParaRPr>
          </a:p>
          <a:p>
            <a:pPr>
              <a:buAutoNum type="arabicPeriod"/>
            </a:pPr>
            <a:endParaRPr lang="ru-RU" sz="1600" b="1" dirty="0" smtClean="0">
              <a:latin typeface="Times New Roman" pitchFamily="18" charset="0"/>
              <a:cs typeface="Times New Roman" pitchFamily="18" charset="0"/>
            </a:endParaRPr>
          </a:p>
          <a:p>
            <a:pPr>
              <a:buAutoNum type="arabicPeriod"/>
            </a:pPr>
            <a:endParaRPr lang="ru-RU" sz="1600" b="1" dirty="0" smtClean="0">
              <a:latin typeface="Times New Roman" pitchFamily="18" charset="0"/>
              <a:cs typeface="Times New Roman" pitchFamily="18" charset="0"/>
            </a:endParaRPr>
          </a:p>
          <a:p>
            <a:pPr>
              <a:buAutoNum type="arabicPeriod"/>
            </a:pPr>
            <a:endParaRPr lang="ru-RU" sz="1600" b="1" dirty="0" smtClean="0">
              <a:latin typeface="Times New Roman" pitchFamily="18" charset="0"/>
              <a:cs typeface="Times New Roman" pitchFamily="18" charset="0"/>
            </a:endParaRPr>
          </a:p>
          <a:p>
            <a:pPr>
              <a:buAutoNum type="arabicPeriod"/>
            </a:pPr>
            <a:endParaRPr lang="ru-RU" sz="1600" b="1" dirty="0" smtClean="0">
              <a:latin typeface="Times New Roman" pitchFamily="18" charset="0"/>
              <a:cs typeface="Times New Roman" pitchFamily="18" charset="0"/>
            </a:endParaRPr>
          </a:p>
          <a:p>
            <a:pPr>
              <a:buAutoNum type="arabicPeriod"/>
            </a:pPr>
            <a:endParaRPr lang="ru-RU" sz="1600" b="1" dirty="0" smtClean="0">
              <a:latin typeface="Times New Roman" pitchFamily="18" charset="0"/>
              <a:cs typeface="Times New Roman" pitchFamily="18" charset="0"/>
            </a:endParaRPr>
          </a:p>
          <a:p>
            <a:pPr>
              <a:buAutoNum type="arabicPeriod"/>
            </a:pPr>
            <a:endParaRPr lang="ru-RU" sz="1600" b="1" dirty="0" smtClean="0">
              <a:latin typeface="Times New Roman" pitchFamily="18" charset="0"/>
              <a:cs typeface="Times New Roman" pitchFamily="18" charset="0"/>
            </a:endParaRPr>
          </a:p>
          <a:p>
            <a:pPr>
              <a:buNone/>
            </a:pPr>
            <a:endParaRPr lang="ru-RU" sz="1600" b="1" dirty="0" smtClean="0"/>
          </a:p>
          <a:p>
            <a:pPr>
              <a:buNone/>
            </a:pPr>
            <a:endParaRPr lang="ru-RU" sz="1600" b="1" dirty="0"/>
          </a:p>
          <a:p>
            <a:pPr>
              <a:buNone/>
            </a:pPr>
            <a:endParaRPr lang="ru-RU" sz="1600" b="1" dirty="0" smtClean="0">
              <a:latin typeface="Times New Roman" pitchFamily="18" charset="0"/>
              <a:cs typeface="Times New Roman" pitchFamily="18" charset="0"/>
            </a:endParaRPr>
          </a:p>
          <a:p>
            <a:pPr>
              <a:buNone/>
            </a:pPr>
            <a:endParaRPr lang="ru-RU" sz="1600" b="1" dirty="0" smtClean="0">
              <a:latin typeface="Times New Roman" pitchFamily="18" charset="0"/>
              <a:cs typeface="Times New Roman" pitchFamily="18" charset="0"/>
            </a:endParaRPr>
          </a:p>
          <a:p>
            <a:pPr>
              <a:buNone/>
            </a:pPr>
            <a:endParaRPr lang="ru-RU" sz="1600" b="1" dirty="0" smtClean="0">
              <a:latin typeface="Times New Roman" pitchFamily="18" charset="0"/>
              <a:cs typeface="Times New Roman" pitchFamily="18" charset="0"/>
            </a:endParaRPr>
          </a:p>
          <a:p>
            <a:pPr>
              <a:buNone/>
            </a:pPr>
            <a:endParaRPr lang="ru-RU" sz="1600" b="1" dirty="0" smtClean="0">
              <a:latin typeface="Times New Roman" pitchFamily="18" charset="0"/>
              <a:cs typeface="Times New Roman" pitchFamily="18" charset="0"/>
            </a:endParaRPr>
          </a:p>
          <a:p>
            <a:pPr>
              <a:buNone/>
            </a:pPr>
            <a:endParaRPr lang="ru-RU" sz="1600" b="1" dirty="0" smtClean="0">
              <a:latin typeface="Times New Roman" pitchFamily="18" charset="0"/>
              <a:cs typeface="Times New Roman" pitchFamily="18" charset="0"/>
            </a:endParaRPr>
          </a:p>
          <a:p>
            <a:pPr>
              <a:buNone/>
            </a:pPr>
            <a:endParaRPr lang="ru-RU" sz="1600" dirty="0" smtClean="0"/>
          </a:p>
          <a:p>
            <a:pPr>
              <a:buAutoNum type="arabicPeriod"/>
            </a:pPr>
            <a:endParaRPr lang="ru-RU" sz="1600" dirty="0" smtClean="0">
              <a:latin typeface="Times New Roman" pitchFamily="18" charset="0"/>
              <a:cs typeface="Times New Roman" pitchFamily="18" charset="0"/>
            </a:endParaRPr>
          </a:p>
          <a:p>
            <a:pPr>
              <a:buNone/>
            </a:pPr>
            <a:endParaRPr lang="ru-RU" sz="1400" dirty="0" smtClean="0">
              <a:latin typeface="Times New Roman" pitchFamily="18" charset="0"/>
              <a:cs typeface="Times New Roman" pitchFamily="18" charset="0"/>
            </a:endParaRPr>
          </a:p>
          <a:p>
            <a:pPr>
              <a:buNone/>
            </a:pPr>
            <a:endParaRPr lang="ru-RU" sz="1400" dirty="0" smtClean="0">
              <a:latin typeface="Times New Roman" pitchFamily="18" charset="0"/>
              <a:cs typeface="Times New Roman" pitchFamily="18" charset="0"/>
            </a:endParaRPr>
          </a:p>
          <a:p>
            <a:pPr>
              <a:buNone/>
            </a:pPr>
            <a:endParaRPr lang="ru-RU" sz="1400" dirty="0" smtClean="0">
              <a:latin typeface="Times New Roman" pitchFamily="18" charset="0"/>
              <a:cs typeface="Times New Roman" pitchFamily="18" charset="0"/>
            </a:endParaRPr>
          </a:p>
          <a:p>
            <a:pPr>
              <a:buNone/>
            </a:pPr>
            <a:endParaRPr lang="ru-RU" sz="1400" dirty="0" smtClean="0">
              <a:latin typeface="Times New Roman" pitchFamily="18" charset="0"/>
              <a:cs typeface="Times New Roman" pitchFamily="18" charset="0"/>
            </a:endParaRPr>
          </a:p>
          <a:p>
            <a:pPr>
              <a:buNone/>
            </a:pPr>
            <a:endParaRPr lang="ru-RU" sz="1400" dirty="0" smtClean="0">
              <a:latin typeface="Times New Roman" pitchFamily="18" charset="0"/>
              <a:cs typeface="Times New Roman" pitchFamily="18" charset="0"/>
            </a:endParaRPr>
          </a:p>
          <a:p>
            <a:pPr>
              <a:buNone/>
            </a:pPr>
            <a:endParaRPr lang="ru-RU" sz="1400" dirty="0" smtClean="0">
              <a:latin typeface="Times New Roman" pitchFamily="18" charset="0"/>
              <a:cs typeface="Times New Roman" pitchFamily="18" charset="0"/>
            </a:endParaRPr>
          </a:p>
          <a:p>
            <a:pPr>
              <a:buNone/>
            </a:pPr>
            <a:endParaRPr lang="ru-RU" sz="1400" dirty="0" smtClean="0">
              <a:latin typeface="Times New Roman" pitchFamily="18" charset="0"/>
              <a:cs typeface="Times New Roman" pitchFamily="18" charset="0"/>
            </a:endParaRPr>
          </a:p>
          <a:p>
            <a:pPr>
              <a:buNone/>
            </a:pPr>
            <a:endParaRPr lang="ru-RU" sz="1400" dirty="0" smtClean="0">
              <a:latin typeface="Times New Roman" pitchFamily="18" charset="0"/>
              <a:cs typeface="Times New Roman" pitchFamily="18" charset="0"/>
            </a:endParaRPr>
          </a:p>
          <a:p>
            <a:pPr>
              <a:buNone/>
            </a:pPr>
            <a:endParaRPr lang="ru-RU" sz="1400" dirty="0" smtClean="0">
              <a:latin typeface="Times New Roman" pitchFamily="18" charset="0"/>
              <a:cs typeface="Times New Roman" pitchFamily="18" charset="0"/>
            </a:endParaRPr>
          </a:p>
          <a:p>
            <a:pPr>
              <a:buNone/>
            </a:pPr>
            <a:endParaRPr lang="ru-RU" sz="1400" dirty="0" smtClean="0">
              <a:latin typeface="Times New Roman" pitchFamily="18" charset="0"/>
              <a:cs typeface="Times New Roman" pitchFamily="18" charset="0"/>
            </a:endParaRPr>
          </a:p>
          <a:p>
            <a:pPr>
              <a:buNone/>
            </a:pPr>
            <a:endParaRPr lang="ru-RU" sz="1400" dirty="0">
              <a:latin typeface="Times New Roman" pitchFamily="18" charset="0"/>
              <a:cs typeface="Times New Roman"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3605954375"/>
              </p:ext>
            </p:extLst>
          </p:nvPr>
        </p:nvGraphicFramePr>
        <p:xfrm>
          <a:off x="251520" y="1556792"/>
          <a:ext cx="8352928" cy="3666339"/>
        </p:xfrm>
        <a:graphic>
          <a:graphicData uri="http://schemas.openxmlformats.org/drawingml/2006/table">
            <a:tbl>
              <a:tblPr firstRow="1" bandRow="1">
                <a:tableStyleId>{00A15C55-8517-42AA-B614-E9B94910E393}</a:tableStyleId>
              </a:tblPr>
              <a:tblGrid>
                <a:gridCol w="5616625"/>
                <a:gridCol w="1008112"/>
                <a:gridCol w="936104"/>
                <a:gridCol w="792087"/>
              </a:tblGrid>
              <a:tr h="443082">
                <a:tc>
                  <a:txBody>
                    <a:bodyPr/>
                    <a:lstStyle/>
                    <a:p>
                      <a:pPr algn="ctr">
                        <a:spcAft>
                          <a:spcPts val="0"/>
                        </a:spcAft>
                      </a:pPr>
                      <a:r>
                        <a:rPr lang="ru-RU" sz="1200" b="1" kern="1200" dirty="0" smtClean="0">
                          <a:solidFill>
                            <a:schemeClr val="tx1"/>
                          </a:solidFill>
                          <a:latin typeface="Times New Roman" pitchFamily="18" charset="0"/>
                          <a:ea typeface="+mn-ea"/>
                          <a:cs typeface="Times New Roman" pitchFamily="18" charset="0"/>
                        </a:rPr>
                        <a:t>Наименование публичного нормативного обязательства</a:t>
                      </a:r>
                      <a:endParaRPr lang="ru-RU" sz="1200" dirty="0">
                        <a:solidFill>
                          <a:schemeClr val="tx1"/>
                        </a:solidFill>
                        <a:latin typeface="Times New Roman" pitchFamily="18" charset="0"/>
                        <a:ea typeface="Times New Roman"/>
                        <a:cs typeface="Times New Roman" pitchFamily="18" charset="0"/>
                      </a:endParaRPr>
                    </a:p>
                  </a:txBody>
                  <a:tcPr marL="68580" marR="68580" marT="0" marB="0" anchor="ctr"/>
                </a:tc>
                <a:tc>
                  <a:txBody>
                    <a:bodyPr/>
                    <a:lstStyle/>
                    <a:p>
                      <a:pPr algn="ctr">
                        <a:spcAft>
                          <a:spcPts val="0"/>
                        </a:spcAft>
                      </a:pPr>
                      <a:r>
                        <a:rPr lang="ru-RU" sz="1200" dirty="0">
                          <a:solidFill>
                            <a:schemeClr val="tx1"/>
                          </a:solidFill>
                          <a:latin typeface="Times New Roman" pitchFamily="18" charset="0"/>
                          <a:ea typeface="Times New Roman"/>
                          <a:cs typeface="Times New Roman" pitchFamily="18" charset="0"/>
                        </a:rPr>
                        <a:t>Утверждено на </a:t>
                      </a:r>
                      <a:r>
                        <a:rPr lang="ru-RU" sz="1200" dirty="0" smtClean="0">
                          <a:solidFill>
                            <a:schemeClr val="tx1"/>
                          </a:solidFill>
                          <a:latin typeface="Times New Roman" pitchFamily="18" charset="0"/>
                          <a:ea typeface="Times New Roman"/>
                          <a:cs typeface="Times New Roman" pitchFamily="18" charset="0"/>
                        </a:rPr>
                        <a:t>2017 </a:t>
                      </a:r>
                      <a:r>
                        <a:rPr lang="ru-RU" sz="1200" dirty="0">
                          <a:solidFill>
                            <a:schemeClr val="tx1"/>
                          </a:solidFill>
                          <a:latin typeface="Times New Roman" pitchFamily="18" charset="0"/>
                          <a:ea typeface="Times New Roman"/>
                          <a:cs typeface="Times New Roman" pitchFamily="18" charset="0"/>
                        </a:rPr>
                        <a:t>год</a:t>
                      </a:r>
                    </a:p>
                  </a:txBody>
                  <a:tcPr marL="68580" marR="68580" marT="0" marB="0" anchor="ctr"/>
                </a:tc>
                <a:tc>
                  <a:txBody>
                    <a:bodyPr/>
                    <a:lstStyle/>
                    <a:p>
                      <a:pPr algn="ctr">
                        <a:spcAft>
                          <a:spcPts val="0"/>
                        </a:spcAft>
                      </a:pPr>
                      <a:r>
                        <a:rPr lang="ru-RU" sz="1200" dirty="0">
                          <a:solidFill>
                            <a:schemeClr val="tx1"/>
                          </a:solidFill>
                          <a:latin typeface="Times New Roman" pitchFamily="18" charset="0"/>
                          <a:ea typeface="Times New Roman"/>
                          <a:cs typeface="Times New Roman" pitchFamily="18" charset="0"/>
                        </a:rPr>
                        <a:t>Исполнено</a:t>
                      </a:r>
                    </a:p>
                    <a:p>
                      <a:pPr algn="ctr">
                        <a:spcAft>
                          <a:spcPts val="0"/>
                        </a:spcAft>
                      </a:pPr>
                      <a:r>
                        <a:rPr lang="ru-RU" sz="1200" dirty="0">
                          <a:solidFill>
                            <a:schemeClr val="tx1"/>
                          </a:solidFill>
                          <a:latin typeface="Times New Roman" pitchFamily="18" charset="0"/>
                          <a:ea typeface="Times New Roman"/>
                          <a:cs typeface="Times New Roman" pitchFamily="18" charset="0"/>
                        </a:rPr>
                        <a:t> за </a:t>
                      </a:r>
                      <a:r>
                        <a:rPr lang="ru-RU" sz="1200" dirty="0" smtClean="0">
                          <a:solidFill>
                            <a:schemeClr val="tx1"/>
                          </a:solidFill>
                          <a:latin typeface="Times New Roman" pitchFamily="18" charset="0"/>
                          <a:ea typeface="Times New Roman"/>
                          <a:cs typeface="Times New Roman" pitchFamily="18" charset="0"/>
                        </a:rPr>
                        <a:t>2017 </a:t>
                      </a:r>
                      <a:r>
                        <a:rPr lang="ru-RU" sz="1200" dirty="0">
                          <a:solidFill>
                            <a:schemeClr val="tx1"/>
                          </a:solidFill>
                          <a:latin typeface="Times New Roman" pitchFamily="18" charset="0"/>
                          <a:ea typeface="Times New Roman"/>
                          <a:cs typeface="Times New Roman" pitchFamily="18" charset="0"/>
                        </a:rPr>
                        <a:t>год</a:t>
                      </a:r>
                    </a:p>
                  </a:txBody>
                  <a:tcPr marL="68580" marR="68580" marT="0" marB="0" anchor="ctr"/>
                </a:tc>
                <a:tc>
                  <a:txBody>
                    <a:bodyPr/>
                    <a:lstStyle/>
                    <a:p>
                      <a:pPr algn="ctr">
                        <a:spcAft>
                          <a:spcPts val="0"/>
                        </a:spcAft>
                      </a:pPr>
                      <a:r>
                        <a:rPr lang="ru-RU" sz="1200" dirty="0">
                          <a:solidFill>
                            <a:schemeClr val="tx1"/>
                          </a:solidFill>
                          <a:latin typeface="Times New Roman" pitchFamily="18" charset="0"/>
                          <a:ea typeface="Times New Roman"/>
                          <a:cs typeface="Times New Roman" pitchFamily="18" charset="0"/>
                        </a:rPr>
                        <a:t>% </a:t>
                      </a:r>
                      <a:r>
                        <a:rPr lang="ru-RU" sz="1200" dirty="0" smtClean="0">
                          <a:solidFill>
                            <a:schemeClr val="tx1"/>
                          </a:solidFill>
                          <a:latin typeface="Times New Roman" pitchFamily="18" charset="0"/>
                          <a:ea typeface="Times New Roman"/>
                          <a:cs typeface="Times New Roman" pitchFamily="18" charset="0"/>
                        </a:rPr>
                        <a:t>исп.</a:t>
                      </a:r>
                      <a:endParaRPr lang="ru-RU" sz="1200" dirty="0">
                        <a:solidFill>
                          <a:schemeClr val="tx1"/>
                        </a:solidFill>
                        <a:latin typeface="Times New Roman" pitchFamily="18" charset="0"/>
                        <a:ea typeface="Times New Roman"/>
                        <a:cs typeface="Times New Roman" pitchFamily="18" charset="0"/>
                      </a:endParaRPr>
                    </a:p>
                  </a:txBody>
                  <a:tcPr marL="68580" marR="68580" marT="0" marB="0" anchor="ctr"/>
                </a:tc>
              </a:tr>
              <a:tr h="811460">
                <a:tc>
                  <a:txBody>
                    <a:bodyPr/>
                    <a:lstStyle/>
                    <a:p>
                      <a:pPr algn="just">
                        <a:spcAft>
                          <a:spcPts val="0"/>
                        </a:spcAft>
                      </a:pPr>
                      <a:r>
                        <a:rPr lang="ru-RU" sz="1100">
                          <a:effectLst/>
                          <a:latin typeface="Times New Roman"/>
                          <a:ea typeface="Times New Roman"/>
                        </a:rPr>
                        <a:t>Обеспечение талонами на услуги бани малообеспеченных пенсионеров (совокупный доход которых на одного члена семьи, ниже установленного прожиточного минимума, которые не имеют бани, помещения, оборудованного ванной или душем), инвалидов общего заболевания 1,2 групп, участников ВОВ, вдов участников ВОВ.</a:t>
                      </a:r>
                      <a:endParaRPr lang="ru-RU" sz="1200">
                        <a:effectLst/>
                        <a:latin typeface="Times New Roman"/>
                        <a:ea typeface="Times New Roman"/>
                      </a:endParaRPr>
                    </a:p>
                  </a:txBody>
                  <a:tcPr marL="17780" marR="0" marT="0" marB="0" anchor="ctr"/>
                </a:tc>
                <a:tc>
                  <a:txBody>
                    <a:bodyPr/>
                    <a:lstStyle/>
                    <a:p>
                      <a:pPr algn="r">
                        <a:spcAft>
                          <a:spcPts val="0"/>
                        </a:spcAft>
                      </a:pPr>
                      <a:r>
                        <a:rPr lang="ru-RU" sz="1100">
                          <a:effectLst/>
                          <a:latin typeface="Times New Roman"/>
                          <a:ea typeface="Times New Roman"/>
                        </a:rPr>
                        <a:t>429,915</a:t>
                      </a:r>
                      <a:endParaRPr lang="ru-RU" sz="1200">
                        <a:effectLst/>
                        <a:latin typeface="Times New Roman"/>
                        <a:ea typeface="Times New Roman"/>
                      </a:endParaRPr>
                    </a:p>
                  </a:txBody>
                  <a:tcPr marL="0" marR="0" marT="0" marB="0" anchor="ctr"/>
                </a:tc>
                <a:tc>
                  <a:txBody>
                    <a:bodyPr/>
                    <a:lstStyle/>
                    <a:p>
                      <a:pPr algn="r">
                        <a:spcAft>
                          <a:spcPts val="0"/>
                        </a:spcAft>
                      </a:pPr>
                      <a:r>
                        <a:rPr lang="ru-RU" sz="1100">
                          <a:effectLst/>
                          <a:latin typeface="Times New Roman"/>
                          <a:ea typeface="Times New Roman"/>
                        </a:rPr>
                        <a:t>429,915</a:t>
                      </a:r>
                      <a:endParaRPr lang="ru-RU" sz="1200">
                        <a:effectLst/>
                        <a:latin typeface="Times New Roman"/>
                        <a:ea typeface="Times New Roman"/>
                      </a:endParaRPr>
                    </a:p>
                  </a:txBody>
                  <a:tcPr marL="0" marR="0" marT="0" marB="0" anchor="ctr"/>
                </a:tc>
                <a:tc>
                  <a:txBody>
                    <a:bodyPr/>
                    <a:lstStyle/>
                    <a:p>
                      <a:pPr algn="ctr">
                        <a:spcAft>
                          <a:spcPts val="0"/>
                        </a:spcAft>
                      </a:pPr>
                      <a:r>
                        <a:rPr lang="ru-RU" sz="1100">
                          <a:effectLst/>
                          <a:latin typeface="Times New Roman"/>
                          <a:ea typeface="Times New Roman"/>
                        </a:rPr>
                        <a:t>100,0</a:t>
                      </a:r>
                      <a:endParaRPr lang="ru-RU" sz="1200">
                        <a:effectLst/>
                        <a:latin typeface="Times New Roman"/>
                        <a:ea typeface="Times New Roman"/>
                      </a:endParaRPr>
                    </a:p>
                  </a:txBody>
                  <a:tcPr marL="0" marR="0" marT="0" marB="0" anchor="ctr"/>
                </a:tc>
              </a:tr>
              <a:tr h="639469">
                <a:tc>
                  <a:txBody>
                    <a:bodyPr/>
                    <a:lstStyle/>
                    <a:p>
                      <a:pPr algn="just">
                        <a:spcAft>
                          <a:spcPts val="0"/>
                        </a:spcAft>
                      </a:pPr>
                      <a:r>
                        <a:rPr lang="ru-RU" sz="1100">
                          <a:effectLst/>
                          <a:latin typeface="Times New Roman"/>
                          <a:ea typeface="Times New Roman"/>
                        </a:rPr>
                        <a:t>Денежная компенсация на оплату твердого топлива (дрова) участникам ВОВ, вдовам участников ВОВ, инвалидам общего заболевания 1,2 групп.</a:t>
                      </a:r>
                      <a:endParaRPr lang="ru-RU" sz="1200">
                        <a:effectLst/>
                        <a:latin typeface="Times New Roman"/>
                        <a:ea typeface="Times New Roman"/>
                      </a:endParaRPr>
                    </a:p>
                  </a:txBody>
                  <a:tcPr marL="17780" marR="0" marT="0" marB="0" anchor="ctr"/>
                </a:tc>
                <a:tc>
                  <a:txBody>
                    <a:bodyPr/>
                    <a:lstStyle/>
                    <a:p>
                      <a:pPr algn="r">
                        <a:spcAft>
                          <a:spcPts val="0"/>
                        </a:spcAft>
                      </a:pPr>
                      <a:r>
                        <a:rPr lang="ru-RU" sz="1100">
                          <a:effectLst/>
                          <a:latin typeface="Times New Roman"/>
                          <a:ea typeface="Times New Roman"/>
                        </a:rPr>
                        <a:t>30,000</a:t>
                      </a:r>
                      <a:endParaRPr lang="ru-RU" sz="1200">
                        <a:effectLst/>
                        <a:latin typeface="Times New Roman"/>
                        <a:ea typeface="Times New Roman"/>
                      </a:endParaRPr>
                    </a:p>
                  </a:txBody>
                  <a:tcPr marL="0" marR="0" marT="0" marB="0" anchor="ctr"/>
                </a:tc>
                <a:tc>
                  <a:txBody>
                    <a:bodyPr/>
                    <a:lstStyle/>
                    <a:p>
                      <a:pPr algn="r">
                        <a:spcAft>
                          <a:spcPts val="0"/>
                        </a:spcAft>
                      </a:pPr>
                      <a:r>
                        <a:rPr lang="ru-RU" sz="1100">
                          <a:effectLst/>
                          <a:latin typeface="Times New Roman"/>
                          <a:ea typeface="Times New Roman"/>
                        </a:rPr>
                        <a:t>30,000</a:t>
                      </a:r>
                      <a:endParaRPr lang="ru-RU" sz="1200">
                        <a:effectLst/>
                        <a:latin typeface="Times New Roman"/>
                        <a:ea typeface="Times New Roman"/>
                      </a:endParaRPr>
                    </a:p>
                  </a:txBody>
                  <a:tcPr marL="0" marR="0" marT="0" marB="0" anchor="ctr"/>
                </a:tc>
                <a:tc>
                  <a:txBody>
                    <a:bodyPr/>
                    <a:lstStyle/>
                    <a:p>
                      <a:pPr algn="ctr">
                        <a:spcAft>
                          <a:spcPts val="0"/>
                        </a:spcAft>
                      </a:pPr>
                      <a:r>
                        <a:rPr lang="ru-RU" sz="1100">
                          <a:effectLst/>
                          <a:latin typeface="Times New Roman"/>
                          <a:ea typeface="Times New Roman"/>
                        </a:rPr>
                        <a:t>100,0</a:t>
                      </a:r>
                      <a:endParaRPr lang="ru-RU" sz="1200">
                        <a:effectLst/>
                        <a:latin typeface="Times New Roman"/>
                        <a:ea typeface="Times New Roman"/>
                      </a:endParaRPr>
                    </a:p>
                  </a:txBody>
                  <a:tcPr marL="0" marR="0" marT="0" marB="0" anchor="ctr"/>
                </a:tc>
              </a:tr>
              <a:tr h="443082">
                <a:tc>
                  <a:txBody>
                    <a:bodyPr/>
                    <a:lstStyle/>
                    <a:p>
                      <a:pPr algn="just">
                        <a:spcAft>
                          <a:spcPts val="0"/>
                        </a:spcAft>
                      </a:pPr>
                      <a:r>
                        <a:rPr lang="ru-RU" sz="1100">
                          <a:effectLst/>
                          <a:latin typeface="Times New Roman"/>
                          <a:ea typeface="Times New Roman"/>
                        </a:rPr>
                        <a:t>Оплата услуг парикмахерской инвалидам общего заболевания 1,2 групп; участникам ВОВ, вдовам участников ВОВ по предъявлении удостоверения</a:t>
                      </a:r>
                      <a:endParaRPr lang="ru-RU" sz="1200">
                        <a:effectLst/>
                        <a:latin typeface="Times New Roman"/>
                        <a:ea typeface="Times New Roman"/>
                      </a:endParaRPr>
                    </a:p>
                  </a:txBody>
                  <a:tcPr marL="17780" marR="0" marT="0" marB="0" anchor="ctr"/>
                </a:tc>
                <a:tc>
                  <a:txBody>
                    <a:bodyPr/>
                    <a:lstStyle/>
                    <a:p>
                      <a:pPr algn="r">
                        <a:spcAft>
                          <a:spcPts val="0"/>
                        </a:spcAft>
                      </a:pPr>
                      <a:r>
                        <a:rPr lang="ru-RU" sz="1100">
                          <a:effectLst/>
                          <a:latin typeface="Times New Roman"/>
                          <a:ea typeface="Times New Roman"/>
                        </a:rPr>
                        <a:t>79,750</a:t>
                      </a:r>
                      <a:endParaRPr lang="ru-RU" sz="1200">
                        <a:effectLst/>
                        <a:latin typeface="Times New Roman"/>
                        <a:ea typeface="Times New Roman"/>
                      </a:endParaRPr>
                    </a:p>
                  </a:txBody>
                  <a:tcPr marL="0" marR="0" marT="0" marB="0" anchor="ctr"/>
                </a:tc>
                <a:tc>
                  <a:txBody>
                    <a:bodyPr/>
                    <a:lstStyle/>
                    <a:p>
                      <a:pPr algn="r">
                        <a:spcAft>
                          <a:spcPts val="0"/>
                        </a:spcAft>
                      </a:pPr>
                      <a:r>
                        <a:rPr lang="ru-RU" sz="1100">
                          <a:effectLst/>
                          <a:latin typeface="Times New Roman"/>
                          <a:ea typeface="Times New Roman"/>
                        </a:rPr>
                        <a:t>79,750</a:t>
                      </a:r>
                      <a:endParaRPr lang="ru-RU" sz="1200">
                        <a:effectLst/>
                        <a:latin typeface="Times New Roman"/>
                        <a:ea typeface="Times New Roman"/>
                      </a:endParaRPr>
                    </a:p>
                  </a:txBody>
                  <a:tcPr marL="0" marR="0" marT="0" marB="0" anchor="ctr"/>
                </a:tc>
                <a:tc>
                  <a:txBody>
                    <a:bodyPr/>
                    <a:lstStyle/>
                    <a:p>
                      <a:pPr algn="ctr">
                        <a:spcAft>
                          <a:spcPts val="0"/>
                        </a:spcAft>
                      </a:pPr>
                      <a:r>
                        <a:rPr lang="ru-RU" sz="1100">
                          <a:effectLst/>
                          <a:latin typeface="Times New Roman"/>
                          <a:ea typeface="Times New Roman"/>
                        </a:rPr>
                        <a:t>100,0</a:t>
                      </a:r>
                      <a:endParaRPr lang="ru-RU" sz="1200">
                        <a:effectLst/>
                        <a:latin typeface="Times New Roman"/>
                        <a:ea typeface="Times New Roman"/>
                      </a:endParaRPr>
                    </a:p>
                  </a:txBody>
                  <a:tcPr marL="0" marR="0" marT="0" marB="0" anchor="ctr"/>
                </a:tc>
              </a:tr>
              <a:tr h="443082">
                <a:tc>
                  <a:txBody>
                    <a:bodyPr/>
                    <a:lstStyle/>
                    <a:p>
                      <a:pPr algn="just">
                        <a:spcAft>
                          <a:spcPts val="0"/>
                        </a:spcAft>
                      </a:pPr>
                      <a:r>
                        <a:rPr lang="ru-RU" sz="1100">
                          <a:effectLst/>
                          <a:latin typeface="Times New Roman"/>
                          <a:ea typeface="Times New Roman"/>
                        </a:rPr>
                        <a:t>Компенсация 50% оплаты коммунальных услуг почетным жителям с. Александровское</a:t>
                      </a:r>
                      <a:endParaRPr lang="ru-RU" sz="1200">
                        <a:effectLst/>
                        <a:latin typeface="Times New Roman"/>
                        <a:ea typeface="Times New Roman"/>
                      </a:endParaRPr>
                    </a:p>
                  </a:txBody>
                  <a:tcPr marL="17780" marR="0" marT="0" marB="0" anchor="ctr"/>
                </a:tc>
                <a:tc>
                  <a:txBody>
                    <a:bodyPr/>
                    <a:lstStyle/>
                    <a:p>
                      <a:pPr algn="r">
                        <a:spcAft>
                          <a:spcPts val="0"/>
                        </a:spcAft>
                      </a:pPr>
                      <a:r>
                        <a:rPr lang="ru-RU" sz="1100">
                          <a:effectLst/>
                          <a:latin typeface="Times New Roman"/>
                          <a:ea typeface="Times New Roman"/>
                        </a:rPr>
                        <a:t>55,065</a:t>
                      </a:r>
                      <a:endParaRPr lang="ru-RU" sz="1200">
                        <a:effectLst/>
                        <a:latin typeface="Times New Roman"/>
                        <a:ea typeface="Times New Roman"/>
                      </a:endParaRPr>
                    </a:p>
                  </a:txBody>
                  <a:tcPr marL="0" marR="0" marT="0" marB="0" anchor="ctr"/>
                </a:tc>
                <a:tc>
                  <a:txBody>
                    <a:bodyPr/>
                    <a:lstStyle/>
                    <a:p>
                      <a:pPr algn="r">
                        <a:spcAft>
                          <a:spcPts val="0"/>
                        </a:spcAft>
                      </a:pPr>
                      <a:r>
                        <a:rPr lang="ru-RU" sz="1100">
                          <a:effectLst/>
                          <a:latin typeface="Times New Roman"/>
                          <a:ea typeface="Times New Roman"/>
                        </a:rPr>
                        <a:t>55,065</a:t>
                      </a:r>
                      <a:endParaRPr lang="ru-RU" sz="1200">
                        <a:effectLst/>
                        <a:latin typeface="Times New Roman"/>
                        <a:ea typeface="Times New Roman"/>
                      </a:endParaRPr>
                    </a:p>
                  </a:txBody>
                  <a:tcPr marL="0" marR="0" marT="0" marB="0" anchor="ctr"/>
                </a:tc>
                <a:tc>
                  <a:txBody>
                    <a:bodyPr/>
                    <a:lstStyle/>
                    <a:p>
                      <a:pPr algn="ctr">
                        <a:spcAft>
                          <a:spcPts val="0"/>
                        </a:spcAft>
                      </a:pPr>
                      <a:r>
                        <a:rPr lang="ru-RU" sz="1100">
                          <a:effectLst/>
                          <a:latin typeface="Times New Roman"/>
                          <a:ea typeface="Times New Roman"/>
                        </a:rPr>
                        <a:t>100,0</a:t>
                      </a:r>
                      <a:endParaRPr lang="ru-RU" sz="1200">
                        <a:effectLst/>
                        <a:latin typeface="Times New Roman"/>
                        <a:ea typeface="Times New Roman"/>
                      </a:endParaRPr>
                    </a:p>
                  </a:txBody>
                  <a:tcPr marL="0" marR="0" marT="0" marB="0" anchor="ctr"/>
                </a:tc>
              </a:tr>
              <a:tr h="443082">
                <a:tc>
                  <a:txBody>
                    <a:bodyPr/>
                    <a:lstStyle/>
                    <a:p>
                      <a:pPr algn="just">
                        <a:spcAft>
                          <a:spcPts val="0"/>
                        </a:spcAft>
                      </a:pPr>
                      <a:r>
                        <a:rPr lang="ru-RU" sz="1100" dirty="0">
                          <a:effectLst/>
                          <a:latin typeface="Times New Roman"/>
                          <a:ea typeface="Times New Roman"/>
                        </a:rPr>
                        <a:t>Адресная срочная социальная помощь</a:t>
                      </a:r>
                      <a:endParaRPr lang="ru-RU" sz="1200" dirty="0">
                        <a:effectLst/>
                        <a:latin typeface="Times New Roman"/>
                        <a:ea typeface="Times New Roman"/>
                      </a:endParaRPr>
                    </a:p>
                  </a:txBody>
                  <a:tcPr marL="17780" marR="0" marT="0" marB="0" anchor="ctr"/>
                </a:tc>
                <a:tc>
                  <a:txBody>
                    <a:bodyPr/>
                    <a:lstStyle/>
                    <a:p>
                      <a:pPr algn="r">
                        <a:spcAft>
                          <a:spcPts val="0"/>
                        </a:spcAft>
                      </a:pPr>
                      <a:r>
                        <a:rPr lang="ru-RU" sz="1100">
                          <a:effectLst/>
                          <a:latin typeface="Times New Roman"/>
                          <a:ea typeface="Times New Roman"/>
                        </a:rPr>
                        <a:t>74,000</a:t>
                      </a:r>
                      <a:endParaRPr lang="ru-RU" sz="1200">
                        <a:effectLst/>
                        <a:latin typeface="Times New Roman"/>
                        <a:ea typeface="Times New Roman"/>
                      </a:endParaRPr>
                    </a:p>
                  </a:txBody>
                  <a:tcPr marL="0" marR="0" marT="0" marB="0" anchor="ctr"/>
                </a:tc>
                <a:tc>
                  <a:txBody>
                    <a:bodyPr/>
                    <a:lstStyle/>
                    <a:p>
                      <a:pPr algn="r">
                        <a:spcAft>
                          <a:spcPts val="0"/>
                        </a:spcAft>
                      </a:pPr>
                      <a:r>
                        <a:rPr lang="ru-RU" sz="1100">
                          <a:effectLst/>
                          <a:latin typeface="Times New Roman"/>
                          <a:ea typeface="Times New Roman"/>
                        </a:rPr>
                        <a:t>74,000</a:t>
                      </a:r>
                      <a:endParaRPr lang="ru-RU" sz="1200">
                        <a:effectLst/>
                        <a:latin typeface="Times New Roman"/>
                        <a:ea typeface="Times New Roman"/>
                      </a:endParaRPr>
                    </a:p>
                  </a:txBody>
                  <a:tcPr marL="0" marR="0" marT="0" marB="0" anchor="ctr"/>
                </a:tc>
                <a:tc>
                  <a:txBody>
                    <a:bodyPr/>
                    <a:lstStyle/>
                    <a:p>
                      <a:pPr algn="ctr">
                        <a:spcAft>
                          <a:spcPts val="0"/>
                        </a:spcAft>
                      </a:pPr>
                      <a:r>
                        <a:rPr lang="ru-RU" sz="1100" dirty="0">
                          <a:effectLst/>
                          <a:latin typeface="Times New Roman"/>
                          <a:ea typeface="Times New Roman"/>
                        </a:rPr>
                        <a:t>100,0</a:t>
                      </a:r>
                      <a:endParaRPr lang="ru-RU" sz="1200" dirty="0">
                        <a:effectLst/>
                        <a:latin typeface="Times New Roman"/>
                        <a:ea typeface="Times New Roman"/>
                      </a:endParaRPr>
                    </a:p>
                  </a:txBody>
                  <a:tcPr marL="0" marR="0" marT="0" marB="0" anchor="ctr"/>
                </a:tc>
              </a:tr>
              <a:tr h="443082">
                <a:tc>
                  <a:txBody>
                    <a:bodyPr/>
                    <a:lstStyle/>
                    <a:p>
                      <a:pPr algn="just">
                        <a:spcAft>
                          <a:spcPts val="0"/>
                        </a:spcAft>
                      </a:pPr>
                      <a:r>
                        <a:rPr lang="ru-RU" sz="1200" b="1" dirty="0" smtClean="0">
                          <a:effectLst/>
                          <a:latin typeface="Times New Roman"/>
                          <a:ea typeface="Times New Roman"/>
                        </a:rPr>
                        <a:t>Итого за счет средств бюджета поселения</a:t>
                      </a:r>
                      <a:endParaRPr lang="ru-RU" sz="1200" b="1" dirty="0">
                        <a:effectLst/>
                        <a:latin typeface="Times New Roman"/>
                        <a:ea typeface="Times New Roman"/>
                      </a:endParaRPr>
                    </a:p>
                  </a:txBody>
                  <a:tcPr marL="17780" marR="0" marT="0" marB="0" anchor="ctr"/>
                </a:tc>
                <a:tc>
                  <a:txBody>
                    <a:bodyPr/>
                    <a:lstStyle/>
                    <a:p>
                      <a:pPr algn="r">
                        <a:spcAft>
                          <a:spcPts val="0"/>
                        </a:spcAft>
                      </a:pPr>
                      <a:r>
                        <a:rPr lang="ru-RU" sz="1200" b="1" dirty="0" smtClean="0">
                          <a:effectLst/>
                          <a:latin typeface="Times New Roman"/>
                          <a:ea typeface="Times New Roman"/>
                        </a:rPr>
                        <a:t>668,730</a:t>
                      </a:r>
                      <a:endParaRPr lang="ru-RU" sz="1200" b="1" dirty="0">
                        <a:effectLst/>
                        <a:latin typeface="Times New Roman"/>
                        <a:ea typeface="Times New Roman"/>
                      </a:endParaRPr>
                    </a:p>
                  </a:txBody>
                  <a:tcPr marL="0" marR="0" marT="0" marB="0" anchor="ctr"/>
                </a:tc>
                <a:tc>
                  <a:txBody>
                    <a:bodyPr/>
                    <a:lstStyle/>
                    <a:p>
                      <a:pPr algn="r">
                        <a:spcAft>
                          <a:spcPts val="0"/>
                        </a:spcAft>
                      </a:pPr>
                      <a:r>
                        <a:rPr lang="ru-RU" sz="1200" b="1" dirty="0" smtClean="0">
                          <a:effectLst/>
                          <a:latin typeface="Times New Roman"/>
                          <a:ea typeface="Times New Roman"/>
                        </a:rPr>
                        <a:t>668,730</a:t>
                      </a:r>
                      <a:endParaRPr lang="ru-RU" sz="1200" b="1" dirty="0">
                        <a:effectLst/>
                        <a:latin typeface="Times New Roman"/>
                        <a:ea typeface="Times New Roman"/>
                      </a:endParaRPr>
                    </a:p>
                  </a:txBody>
                  <a:tcPr marL="0" marR="0" marT="0" marB="0" anchor="ctr"/>
                </a:tc>
                <a:tc>
                  <a:txBody>
                    <a:bodyPr/>
                    <a:lstStyle/>
                    <a:p>
                      <a:pPr algn="ctr">
                        <a:spcAft>
                          <a:spcPts val="0"/>
                        </a:spcAft>
                      </a:pPr>
                      <a:r>
                        <a:rPr lang="ru-RU" sz="1200" b="1" dirty="0" smtClean="0">
                          <a:effectLst/>
                          <a:latin typeface="Times New Roman"/>
                          <a:ea typeface="Times New Roman"/>
                        </a:rPr>
                        <a:t>100,0</a:t>
                      </a:r>
                      <a:endParaRPr lang="ru-RU" sz="1200" b="1" dirty="0">
                        <a:effectLst/>
                        <a:latin typeface="Times New Roman"/>
                        <a:ea typeface="Times New Roman"/>
                      </a:endParaRPr>
                    </a:p>
                  </a:txBody>
                  <a:tcPr marL="0" marR="0" marT="0" marB="0" anchor="ct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440</TotalTime>
  <Words>1919</Words>
  <Application>Microsoft Office PowerPoint</Application>
  <PresentationFormat>Экран (4:3)</PresentationFormat>
  <Paragraphs>490</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Эркер</vt:lpstr>
      <vt:lpstr>Отчет об исполнении бюджета  Александровского сельского поселения  за 2017 год</vt:lpstr>
      <vt:lpstr>Доходы </vt:lpstr>
      <vt:lpstr>Расходы</vt:lpstr>
      <vt:lpstr>Презентация PowerPoint</vt:lpstr>
      <vt:lpstr>Презентация PowerPoint</vt:lpstr>
      <vt:lpstr>Отчет  об использовании средств, предусмотренных на финансирование объектов капитального строительства муниципальной собственности, МО «Александровское сельское поселение» на 2017 год</vt:lpstr>
      <vt:lpstr>ОТЧЕТ об использовании средств, выделенных из бюджета МО «Александровское сельское поселение» на финансирование муниципальных программ за 2017 год </vt:lpstr>
      <vt:lpstr>Презентация PowerPoint</vt:lpstr>
      <vt:lpstr>   Отчет об исполнении публичных нормативных обязательств МО «Александровское сельское поселение» за 2017 год </vt:lpstr>
      <vt:lpstr>Презентация PowerPoint</vt:lpstr>
      <vt:lpstr>Отчет об исполнении сметы доходов и расходов муниципальных бюджетных учреждений, находящимися в ведении органов местного самоуправления МО «Александровское сельское поселение»  от приносящей доход деятельности за 2017 год</vt:lpstr>
      <vt:lpstr>Отчет об использовании средств резервного фонда за 2017 год </vt:lpstr>
      <vt:lpstr>Презентация PowerPoint</vt:lpstr>
      <vt:lpstr>Отчёт об использовании средств Дорожного фонда Александровского сельского поселения за 2017 год </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Отчет об исполнении бюджета Александровского сельского поселения за 2015 год</dc:title>
  <dc:creator>Юрист</dc:creator>
  <cp:lastModifiedBy>Симон</cp:lastModifiedBy>
  <cp:revision>45</cp:revision>
  <dcterms:created xsi:type="dcterms:W3CDTF">2016-10-04T07:14:01Z</dcterms:created>
  <dcterms:modified xsi:type="dcterms:W3CDTF">2018-05-30T05:40:39Z</dcterms:modified>
</cp:coreProperties>
</file>