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80" r:id="rId3"/>
    <p:sldId id="257" r:id="rId4"/>
    <p:sldId id="274" r:id="rId5"/>
    <p:sldId id="275" r:id="rId6"/>
    <p:sldId id="259" r:id="rId7"/>
    <p:sldId id="272" r:id="rId8"/>
    <p:sldId id="260" r:id="rId9"/>
    <p:sldId id="273" r:id="rId10"/>
    <p:sldId id="261" r:id="rId11"/>
    <p:sldId id="276" r:id="rId12"/>
    <p:sldId id="262" r:id="rId13"/>
    <p:sldId id="277" r:id="rId14"/>
    <p:sldId id="278" r:id="rId15"/>
    <p:sldId id="263" r:id="rId16"/>
    <p:sldId id="264" r:id="rId17"/>
    <p:sldId id="265" r:id="rId18"/>
    <p:sldId id="279" r:id="rId19"/>
    <p:sldId id="266" r:id="rId20"/>
    <p:sldId id="267" r:id="rId21"/>
    <p:sldId id="268" r:id="rId22"/>
    <p:sldId id="269" r:id="rId23"/>
    <p:sldId id="270" r:id="rId24"/>
    <p:sldId id="27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hart>
    <c:autoTitleDeleted val="1"/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Доходы, тыс.рублей</c:v>
                </c:pt>
              </c:strCache>
            </c:strRef>
          </c:tx>
          <c:dLbls>
            <c:dLbl>
              <c:idx val="0"/>
              <c:layout>
                <c:manualLayout>
                  <c:x val="0.11555229495573291"/>
                  <c:y val="-0.26628304916011503"/>
                </c:manualLayout>
              </c:layout>
              <c:showVal val="1"/>
            </c:dLbl>
            <c:dLbl>
              <c:idx val="1"/>
              <c:layout>
                <c:manualLayout>
                  <c:x val="0.10947059522122064"/>
                  <c:y val="-0.25245016348945987"/>
                </c:manualLayout>
              </c:layout>
              <c:showVal val="1"/>
            </c:dLbl>
            <c:dLbl>
              <c:idx val="2"/>
              <c:layout>
                <c:manualLayout>
                  <c:x val="0.10186847055308033"/>
                  <c:y val="-0.27319949199544286"/>
                </c:manualLayout>
              </c:layout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78269.84</c:v>
                </c:pt>
                <c:pt idx="1">
                  <c:v>59896.7</c:v>
                </c:pt>
                <c:pt idx="2">
                  <c:v>60002.2</c:v>
                </c:pt>
              </c:numCache>
            </c:numRef>
          </c:val>
        </c:ser>
        <c:shape val="cylinder"/>
        <c:axId val="54362880"/>
        <c:axId val="54364800"/>
        <c:axId val="0"/>
      </c:bar3DChart>
      <c:catAx>
        <c:axId val="54362880"/>
        <c:scaling>
          <c:orientation val="minMax"/>
        </c:scaling>
        <c:axPos val="b"/>
        <c:numFmt formatCode="General" sourceLinked="1"/>
        <c:tickLblPos val="nextTo"/>
        <c:crossAx val="54364800"/>
        <c:crosses val="autoZero"/>
        <c:auto val="1"/>
        <c:lblAlgn val="ctr"/>
        <c:lblOffset val="100"/>
      </c:catAx>
      <c:valAx>
        <c:axId val="54364800"/>
        <c:scaling>
          <c:orientation val="minMax"/>
        </c:scaling>
        <c:axPos val="l"/>
        <c:majorGridlines/>
        <c:numFmt formatCode="General" sourceLinked="1"/>
        <c:tickLblPos val="nextTo"/>
        <c:crossAx val="543628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Раздел </a:t>
            </a:r>
            <a:r>
              <a:rPr lang="ru-RU" dirty="0" smtClean="0"/>
              <a:t>0500 </a:t>
            </a:r>
            <a:r>
              <a:rPr lang="ru-RU" dirty="0"/>
              <a:t>"Жилищно-коммунальное </a:t>
            </a:r>
            <a:r>
              <a:rPr lang="ru-RU" dirty="0" smtClean="0"/>
              <a:t>хозяйство" </a:t>
            </a:r>
          </a:p>
          <a:p>
            <a:pPr>
              <a:defRPr/>
            </a:pPr>
            <a:r>
              <a:rPr lang="ru-RU" b="0" dirty="0" smtClean="0"/>
              <a:t>Всего</a:t>
            </a:r>
            <a:r>
              <a:rPr lang="ru-RU" b="0" baseline="0" dirty="0" smtClean="0"/>
              <a:t> составляет 21 292,845 тысяч рублей</a:t>
            </a:r>
            <a:endParaRPr lang="ru-RU" b="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2185379369403074"/>
          <c:y val="0.1463262853834954"/>
          <c:w val="0.46443915947473241"/>
          <c:h val="0.3528150380951823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 0500 "Жилищно-коммунальное хозяйство"</c:v>
                </c:pt>
              </c:strCache>
            </c:strRef>
          </c:tx>
          <c:spPr>
            <a:gradFill rotWithShape="1">
              <a:gsLst>
                <a:gs pos="28000">
                  <a:schemeClr val="accent6">
                    <a:tint val="18000"/>
                    <a:satMod val="120000"/>
                    <a:lumMod val="88000"/>
                  </a:schemeClr>
                </a:gs>
                <a:gs pos="100000">
                  <a:schemeClr val="accent6">
                    <a:tint val="40000"/>
                    <a:satMod val="100000"/>
                    <a:lumMod val="78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/>
              </a:solidFill>
              <a:prstDash val="solid"/>
            </a:ln>
            <a:effectLst>
              <a:outerShdw blurRad="63500" dist="50800" dir="5400000" sx="98000" sy="98000" rotWithShape="0">
                <a:srgbClr val="000000">
                  <a:alpha val="20000"/>
                </a:srgbClr>
              </a:outerShdw>
            </a:effectLst>
          </c:spPr>
          <c:dLbls>
            <c:dLbl>
              <c:idx val="1"/>
              <c:layout>
                <c:manualLayout>
                  <c:x val="0.10718194907698325"/>
                  <c:y val="3.7130377326495885E-2"/>
                </c:manualLayout>
              </c:layout>
              <c:showVal val="1"/>
            </c:dLbl>
            <c:dLbl>
              <c:idx val="2"/>
              <c:layout>
                <c:manualLayout>
                  <c:x val="9.7684814348642915E-2"/>
                  <c:y val="4.8269490524444653E-2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0501 Жилищное хозяйство, тыс.руб.</c:v>
                </c:pt>
                <c:pt idx="1">
                  <c:v>0502 Коммунальное хозяйство, тыс. руб.</c:v>
                </c:pt>
                <c:pt idx="2">
                  <c:v>0503 Благоустройство, тыс. руб.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624</c:v>
                </c:pt>
                <c:pt idx="1">
                  <c:v>17061.439999999999</c:v>
                </c:pt>
                <c:pt idx="2">
                  <c:v>3606.8049999999998</c:v>
                </c:pt>
              </c:numCache>
            </c:numRef>
          </c:val>
        </c:ser>
        <c:axId val="126329216"/>
        <c:axId val="126330752"/>
      </c:barChart>
      <c:catAx>
        <c:axId val="126329216"/>
        <c:scaling>
          <c:orientation val="minMax"/>
        </c:scaling>
        <c:axPos val="b"/>
        <c:tickLblPos val="nextTo"/>
        <c:crossAx val="126330752"/>
        <c:crosses val="autoZero"/>
        <c:auto val="1"/>
        <c:lblAlgn val="ctr"/>
        <c:lblOffset val="100"/>
      </c:catAx>
      <c:valAx>
        <c:axId val="126330752"/>
        <c:scaling>
          <c:orientation val="minMax"/>
        </c:scaling>
        <c:axPos val="l"/>
        <c:majorGridlines/>
        <c:numFmt formatCode="#,##0.00" sourceLinked="1"/>
        <c:tickLblPos val="nextTo"/>
        <c:crossAx val="1263292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633972735852102"/>
          <c:y val="0.15952262614095511"/>
          <c:w val="0.23125053014095714"/>
          <c:h val="0.35175682234137728"/>
        </c:manualLayout>
      </c:layout>
    </c:legend>
    <c:plotVisOnly val="1"/>
    <c:dispBlanksAs val="gap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 0800 "Культура", тыс. рублей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#,##0.00</c:formatCode>
                <c:ptCount val="1"/>
                <c:pt idx="0">
                  <c:v>15419.74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Раздел 1000 "Социальная политика", тыс. рублей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#,##0.00</c:formatCode>
                <c:ptCount val="1"/>
                <c:pt idx="0">
                  <c:v>1609.7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Раздел 1100 "Физическая культура и спорт", тыс. рублей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#,##0.00</c:formatCode>
                <c:ptCount val="1"/>
                <c:pt idx="0">
                  <c:v>2688.9</c:v>
                </c:pt>
              </c:numCache>
            </c:numRef>
          </c:val>
        </c:ser>
        <c:axId val="126534784"/>
        <c:axId val="126536320"/>
      </c:barChart>
      <c:catAx>
        <c:axId val="126534784"/>
        <c:scaling>
          <c:orientation val="minMax"/>
        </c:scaling>
        <c:axPos val="b"/>
        <c:numFmt formatCode="General" sourceLinked="1"/>
        <c:tickLblPos val="nextTo"/>
        <c:crossAx val="126536320"/>
        <c:crosses val="autoZero"/>
        <c:auto val="1"/>
        <c:lblAlgn val="ctr"/>
        <c:lblOffset val="100"/>
      </c:catAx>
      <c:valAx>
        <c:axId val="126536320"/>
        <c:scaling>
          <c:orientation val="minMax"/>
        </c:scaling>
        <c:axPos val="l"/>
        <c:majorGridlines/>
        <c:numFmt formatCode="#,##0.00" sourceLinked="1"/>
        <c:tickLblPos val="nextTo"/>
        <c:crossAx val="126534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295120105363411"/>
          <c:y val="0.17197306940352733"/>
          <c:w val="0.36800421985401433"/>
          <c:h val="0.74727935721062921"/>
        </c:manualLayout>
      </c:layout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3"/>
  <c:chart>
    <c:title>
      <c:tx>
        <c:rich>
          <a:bodyPr/>
          <a:lstStyle/>
          <a:p>
            <a:pPr>
              <a:defRPr/>
            </a:pPr>
            <a:r>
              <a:rPr lang="ru-RU" dirty="0"/>
              <a:t>Раздел 1200 "Средства массовой </a:t>
            </a:r>
            <a:r>
              <a:rPr lang="ru-RU" dirty="0" smtClean="0"/>
              <a:t>информации«</a:t>
            </a:r>
          </a:p>
          <a:p>
            <a:pPr>
              <a:defRPr/>
            </a:pPr>
            <a:r>
              <a:rPr lang="ru-RU" b="0" dirty="0" smtClean="0"/>
              <a:t>Всего составляет 1 636,0 тысяч рублей</a:t>
            </a:r>
            <a:endParaRPr lang="ru-RU" b="0" dirty="0"/>
          </a:p>
        </c:rich>
      </c:tx>
      <c:layout/>
    </c:title>
    <c:view3D>
      <c:perspective val="30"/>
    </c:view3D>
    <c:plotArea>
      <c:layout>
        <c:manualLayout>
          <c:layoutTarget val="inner"/>
          <c:xMode val="edge"/>
          <c:yMode val="edge"/>
          <c:x val="0.11730629467096249"/>
          <c:y val="0.15363945204590251"/>
          <c:w val="0.72438050864718739"/>
          <c:h val="0.5751350661412152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 1200 "Средства массовой информации"</c:v>
                </c:pt>
              </c:strCache>
            </c:strRef>
          </c:tx>
          <c:dLbls>
            <c:dLbl>
              <c:idx val="0"/>
              <c:layout>
                <c:manualLayout>
                  <c:x val="2.3515905640114063E-2"/>
                  <c:y val="-5.1523613481148783E-2"/>
                </c:manualLayout>
              </c:layout>
              <c:showVal val="1"/>
            </c:dLbl>
            <c:dLbl>
              <c:idx val="1"/>
              <c:layout>
                <c:manualLayout>
                  <c:x val="3.0864626152649705E-2"/>
                  <c:y val="-5.7468645805896723E-2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1201 "Телевидение и радиовещание", тыс.руб.</c:v>
                </c:pt>
                <c:pt idx="1">
                  <c:v>1202 "Периодическая печать и издательства", тыс.руб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1011</c:v>
                </c:pt>
                <c:pt idx="1">
                  <c:v>625</c:v>
                </c:pt>
              </c:numCache>
            </c:numRef>
          </c:val>
        </c:ser>
        <c:shape val="cylinder"/>
        <c:axId val="126798848"/>
        <c:axId val="126837504"/>
        <c:axId val="0"/>
      </c:bar3DChart>
      <c:catAx>
        <c:axId val="126798848"/>
        <c:scaling>
          <c:orientation val="minMax"/>
        </c:scaling>
        <c:axPos val="b"/>
        <c:tickLblPos val="nextTo"/>
        <c:crossAx val="126837504"/>
        <c:crosses val="autoZero"/>
        <c:auto val="1"/>
        <c:lblAlgn val="ctr"/>
        <c:lblOffset val="100"/>
      </c:catAx>
      <c:valAx>
        <c:axId val="126837504"/>
        <c:scaling>
          <c:orientation val="minMax"/>
        </c:scaling>
        <c:axPos val="l"/>
        <c:majorGridlines/>
        <c:numFmt formatCode="#,##0.00" sourceLinked="1"/>
        <c:tickLblPos val="nextTo"/>
        <c:crossAx val="126798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29995741213942"/>
          <c:y val="0.10237454889531625"/>
          <c:w val="0.21553068177609899"/>
          <c:h val="0.31386181810011132"/>
        </c:manualLayout>
      </c:layout>
    </c:legend>
    <c:plotVisOnly val="1"/>
    <c:dispBlanksAs val="gap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 (всего), тыс. рублей</c:v>
                </c:pt>
              </c:strCache>
            </c:strRef>
          </c:tx>
          <c:dLbls>
            <c:dLbl>
              <c:idx val="0"/>
              <c:layout>
                <c:manualLayout>
                  <c:x val="9.7159940209267562E-2"/>
                  <c:y val="-0.22312193894495116"/>
                </c:manualLayout>
              </c:layout>
              <c:showVal val="1"/>
            </c:dLbl>
            <c:dLbl>
              <c:idx val="1"/>
              <c:layout>
                <c:manualLayout>
                  <c:x val="8.0717488789237665E-2"/>
                  <c:y val="-0.1871345294377009"/>
                </c:manualLayout>
              </c:layout>
              <c:showVal val="1"/>
            </c:dLbl>
            <c:dLbl>
              <c:idx val="2"/>
              <c:layout>
                <c:manualLayout>
                  <c:x val="9.8654708520179366E-2"/>
                  <c:y val="-0.28789955942343071"/>
                </c:manualLayout>
              </c:layout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38339</c:v>
                </c:pt>
                <c:pt idx="1">
                  <c:v>38058</c:v>
                </c:pt>
                <c:pt idx="2">
                  <c:v>39178</c:v>
                </c:pt>
              </c:numCache>
            </c:numRef>
          </c:val>
        </c:ser>
        <c:shape val="box"/>
        <c:axId val="84601856"/>
        <c:axId val="84603648"/>
        <c:axId val="0"/>
      </c:bar3DChart>
      <c:catAx>
        <c:axId val="84601856"/>
        <c:scaling>
          <c:orientation val="minMax"/>
        </c:scaling>
        <c:axPos val="b"/>
        <c:numFmt formatCode="General" sourceLinked="1"/>
        <c:tickLblPos val="nextTo"/>
        <c:crossAx val="84603648"/>
        <c:crosses val="autoZero"/>
        <c:auto val="1"/>
        <c:lblAlgn val="ctr"/>
        <c:lblOffset val="100"/>
      </c:catAx>
      <c:valAx>
        <c:axId val="84603648"/>
        <c:scaling>
          <c:orientation val="minMax"/>
        </c:scaling>
        <c:axPos val="l"/>
        <c:majorGridlines/>
        <c:numFmt formatCode="General" sourceLinked="1"/>
        <c:tickLblPos val="nextTo"/>
        <c:crossAx val="846018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Налоговые </a:t>
            </a:r>
            <a:r>
              <a:rPr lang="ru-RU" dirty="0" smtClean="0"/>
              <a:t>доходы 34 618 тыс.рублей 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3.2291580113880905E-2"/>
          <c:y val="9.6443891058175094E-2"/>
          <c:w val="0.58853031269168044"/>
          <c:h val="0.854086673296463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Налог на доходы физических лиц 31 515 тыс. руб.</c:v>
                </c:pt>
                <c:pt idx="1">
                  <c:v>Налог на имущество физических лиц 858 тыс. руб.</c:v>
                </c:pt>
                <c:pt idx="2">
                  <c:v>Земельный налог 1 011 тыс. руб.</c:v>
                </c:pt>
                <c:pt idx="3">
                  <c:v>Акцизы по подакцизным товарам 1 204 тыс. руб.</c:v>
                </c:pt>
                <c:pt idx="4">
                  <c:v>Единый сельскохозяйственный налог 30 тыс.руб.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31515</c:v>
                </c:pt>
                <c:pt idx="1">
                  <c:v>858</c:v>
                </c:pt>
                <c:pt idx="2">
                  <c:v>1011</c:v>
                </c:pt>
                <c:pt idx="3">
                  <c:v>1204</c:v>
                </c:pt>
                <c:pt idx="4">
                  <c:v>30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382925239865973"/>
          <c:y val="0.1212427955159454"/>
          <c:w val="0.35281490665369586"/>
          <c:h val="0.76577365387585672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Неналоговые </a:t>
            </a:r>
            <a:r>
              <a:rPr lang="ru-RU" dirty="0" smtClean="0"/>
              <a:t>доходы 2 </a:t>
            </a:r>
            <a:r>
              <a:rPr lang="ru-RU" dirty="0" smtClean="0"/>
              <a:t>680,0 </a:t>
            </a:r>
            <a:r>
              <a:rPr lang="ru-RU" dirty="0" smtClean="0"/>
              <a:t>тысяч рублей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1.2500000000000001E-2"/>
          <c:y val="0.12087314085739286"/>
          <c:w val="0.62435695538057778"/>
          <c:h val="0.8324759405074366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 доходы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Доходы от арендной платы за имущество 2 741 тыс. руб.</c:v>
                </c:pt>
                <c:pt idx="1">
                  <c:v>Прочие поступления от использования имущества 280 тыс. руб.</c:v>
                </c:pt>
                <c:pt idx="2">
                  <c:v>Доходы от продажи материальных и нематериальных активов 700 тыс. руб.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2741</c:v>
                </c:pt>
                <c:pt idx="1">
                  <c:v>280</c:v>
                </c:pt>
                <c:pt idx="2">
                  <c:v>700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72027777777778"/>
          <c:y val="9.041017789442983E-2"/>
          <c:w val="0.31963888888888897"/>
          <c:h val="0.87117964421114058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Доходы 2017 </a:t>
            </a:r>
            <a:r>
              <a:rPr lang="ru-RU" dirty="0" smtClean="0"/>
              <a:t>года</a:t>
            </a:r>
          </a:p>
          <a:p>
            <a:pPr>
              <a:defRPr/>
            </a:pPr>
            <a:r>
              <a:rPr lang="ru-RU" dirty="0" smtClean="0"/>
              <a:t>Всего 78 269,840 тысяч рублей</a:t>
            </a:r>
            <a:endParaRPr lang="ru-RU" dirty="0"/>
          </a:p>
        </c:rich>
      </c:tx>
      <c:layout>
        <c:manualLayout>
          <c:xMode val="edge"/>
          <c:yMode val="edge"/>
          <c:x val="0.22533780968781247"/>
          <c:y val="6.9358710455392603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2017 года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4.1172392882272341E-2"/>
                  <c:y val="-0.10378200799162141"/>
                </c:manualLayout>
              </c:layout>
              <c:showVal val="1"/>
            </c:dLbl>
            <c:dLbl>
              <c:idx val="1"/>
              <c:layout>
                <c:manualLayout>
                  <c:x val="-2.8372773395548643E-2"/>
                  <c:y val="2.9456932999953812E-2"/>
                </c:manualLayout>
              </c:layout>
              <c:showVal val="1"/>
            </c:dLbl>
            <c:dLbl>
              <c:idx val="2"/>
              <c:layout>
                <c:manualLayout>
                  <c:x val="6.687335666407436E-2"/>
                  <c:y val="-0.22387228510190504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налоговые доходы, тыс. рублей</c:v>
                </c:pt>
                <c:pt idx="1">
                  <c:v>неналоговые доходы, тыс. рублей</c:v>
                </c:pt>
                <c:pt idx="2">
                  <c:v>безвозмездные поступления, тыс. 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34618</c:v>
                </c:pt>
                <c:pt idx="1">
                  <c:v>3721</c:v>
                </c:pt>
                <c:pt idx="2">
                  <c:v>39930.839999999997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800" dirty="0"/>
              <a:t>Раздел 01. "Общегосударственные вопросы</a:t>
            </a:r>
            <a:r>
              <a:rPr lang="ru-RU" sz="1800" dirty="0" smtClean="0"/>
              <a:t>", </a:t>
            </a:r>
          </a:p>
          <a:p>
            <a:pPr>
              <a:defRPr/>
            </a:pPr>
            <a:r>
              <a:rPr lang="ru-RU" sz="1800" dirty="0" smtClean="0"/>
              <a:t>всего составляет 22 058,555 </a:t>
            </a:r>
            <a:r>
              <a:rPr lang="ru-RU" sz="1800" dirty="0"/>
              <a:t>тыс. рублей</a:t>
            </a:r>
          </a:p>
        </c:rich>
      </c:tx>
      <c:layout>
        <c:manualLayout>
          <c:xMode val="edge"/>
          <c:yMode val="edge"/>
          <c:x val="4.556951685226083E-4"/>
          <c:y val="2.4348537297025477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 01. "Общегосударственные вопросы", тыс. рублей</c:v>
                </c:pt>
              </c:strCache>
            </c:strRef>
          </c:tx>
          <c:explosion val="25"/>
          <c:dPt>
            <c:idx val="2"/>
            <c:explosion val="69"/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>
                <c:manualLayout>
                  <c:x val="-0.1028068138388963"/>
                  <c:y val="8.1043937304447117E-2"/>
                </c:manualLayout>
              </c:layout>
              <c:showVal val="1"/>
            </c:dLbl>
            <c:dLbl>
              <c:idx val="3"/>
              <c:layout>
                <c:manualLayout>
                  <c:x val="3.8589970621956803E-3"/>
                  <c:y val="5.4172042054065278E-3"/>
                </c:manualLayout>
              </c:layout>
              <c:showVal val="1"/>
            </c:dLbl>
            <c:dLbl>
              <c:idx val="4"/>
              <c:layout/>
              <c:showVal val="1"/>
            </c:dLbl>
            <c:dLbl>
              <c:idx val="5"/>
              <c:layout>
                <c:manualLayout>
                  <c:x val="1.3727102192996532E-2"/>
                  <c:y val="-6.4266797158829728E-2"/>
                </c:manualLayout>
              </c:layout>
              <c:showVal val="1"/>
            </c:dLbl>
            <c:dLbl>
              <c:idx val="6"/>
              <c:layout>
                <c:manualLayout>
                  <c:x val="4.481204762335423E-2"/>
                  <c:y val="-6.2591554586750101E-2"/>
                </c:manualLayout>
              </c:layout>
              <c:showVal val="1"/>
            </c:dLbl>
            <c:delete val="1"/>
          </c:dLbls>
          <c:cat>
            <c:strRef>
              <c:f>Лист1!$A$2:$A$8</c:f>
              <c:strCache>
                <c:ptCount val="7"/>
                <c:pt idx="0">
                  <c:v>0102 "Функционирование высшего должностного лица"</c:v>
                </c:pt>
                <c:pt idx="1">
                  <c:v>0103 "Функционирование представительных органов"</c:v>
                </c:pt>
                <c:pt idx="2">
                  <c:v>0104 "Функционирование органов исполнительной власти"</c:v>
                </c:pt>
                <c:pt idx="3">
                  <c:v>0106 "Обеспечение деятельности финансовых органов, органов бюджетного надзора"</c:v>
                </c:pt>
                <c:pt idx="4">
                  <c:v>0107 "Обеспечение проведения выборов и референдумов"</c:v>
                </c:pt>
                <c:pt idx="5">
                  <c:v>0111 "Создание резервного фонда"</c:v>
                </c:pt>
                <c:pt idx="6">
                  <c:v>0113 "Другие общегосударственные расходы"</c:v>
                </c:pt>
              </c:strCache>
            </c:strRef>
          </c:cat>
          <c:val>
            <c:numRef>
              <c:f>Лист1!$B$2:$B$8</c:f>
              <c:numCache>
                <c:formatCode>#,##0.00</c:formatCode>
                <c:ptCount val="7"/>
                <c:pt idx="0">
                  <c:v>1367.1</c:v>
                </c:pt>
                <c:pt idx="1">
                  <c:v>820</c:v>
                </c:pt>
                <c:pt idx="2">
                  <c:v>13481.645</c:v>
                </c:pt>
                <c:pt idx="3">
                  <c:v>715.6</c:v>
                </c:pt>
                <c:pt idx="4">
                  <c:v>600</c:v>
                </c:pt>
                <c:pt idx="5">
                  <c:v>600</c:v>
                </c:pt>
                <c:pt idx="6">
                  <c:v>4473.3100000000004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5403243546020242"/>
          <c:y val="5.7709763680669837E-2"/>
          <c:w val="0.42191922934420178"/>
          <c:h val="0.94229023631933062"/>
        </c:manualLayout>
      </c:layout>
      <c:spPr>
        <a:noFill/>
        <a:ln>
          <a:noFill/>
        </a:ln>
      </c:spPr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</c:chart>
  <c:spPr>
    <a:gradFill>
      <a:gsLst>
        <a:gs pos="0">
          <a:schemeClr val="accent1">
            <a:tint val="66000"/>
            <a:satMod val="160000"/>
          </a:schemeClr>
        </a:gs>
        <a:gs pos="4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  <a:ln>
      <a:noFill/>
    </a:ln>
    <a:scene3d>
      <a:camera prst="orthographicFront"/>
      <a:lightRig rig="threePt" dir="t"/>
    </a:scene3d>
    <a:sp3d prstMaterial="flat">
      <a:bevelT w="152400" h="50800" prst="softRound"/>
    </a:sp3d>
  </c:spPr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Раздел 02. «Национальная оборона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Всего составляет 647,1</a:t>
            </a:r>
            <a:r>
              <a:rPr lang="ru-RU" b="0" baseline="0" dirty="0" smtClean="0">
                <a:latin typeface="Times New Roman" pitchFamily="18" charset="0"/>
                <a:cs typeface="Times New Roman" pitchFamily="18" charset="0"/>
              </a:rPr>
              <a:t> тысяч рублей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 02. «Национальная оборона»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30059401612381231"/>
                  <c:y val="-0.10638132117795197"/>
                </c:manualLayout>
              </c:layout>
              <c:dLblPos val="bestFit"/>
              <c:showVal val="1"/>
            </c:dLbl>
            <c:dLblPos val="ctr"/>
            <c:showVal val="1"/>
            <c:showLeaderLines val="1"/>
          </c:dLbls>
          <c:cat>
            <c:strRef>
              <c:f>Лист1!$A$2</c:f>
              <c:strCache>
                <c:ptCount val="1"/>
                <c:pt idx="0">
                  <c:v>Национальная оборона (тыс. руб.)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647.1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Раздел 03. «Национальная безопасность и правоохранительная деятельность</a:t>
            </a:r>
            <a:r>
              <a:rPr lang="ru-RU" dirty="0" smtClean="0"/>
              <a:t>»</a:t>
            </a:r>
          </a:p>
          <a:p>
            <a:pPr>
              <a:defRPr/>
            </a:pPr>
            <a:r>
              <a:rPr lang="ru-RU" b="0" dirty="0" smtClean="0"/>
              <a:t>Всего составляет 10,0 тысяч рублей</a:t>
            </a:r>
            <a:endParaRPr lang="ru-RU" b="0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 03. «Национальная безопасность и правоохранительная деятельность»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24093374381726182"/>
                  <c:y val="-3.5503788720445205E-2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0310 «Обеспечение пожарной безопасности», 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Раздел 04. </a:t>
            </a:r>
            <a:r>
              <a:rPr lang="ru-RU" dirty="0" smtClean="0"/>
              <a:t>«Национальная экономика</a:t>
            </a:r>
            <a:r>
              <a:rPr lang="ru-RU" dirty="0" smtClean="0"/>
              <a:t>»</a:t>
            </a:r>
            <a:r>
              <a:rPr lang="ru-RU" baseline="0" dirty="0" smtClean="0"/>
              <a:t> </a:t>
            </a:r>
          </a:p>
          <a:p>
            <a:pPr>
              <a:defRPr/>
            </a:pPr>
            <a:r>
              <a:rPr lang="ru-RU" b="0" baseline="0" dirty="0" smtClean="0"/>
              <a:t>Всего составляет 12 907,00 тысяч рублей</a:t>
            </a:r>
            <a:endParaRPr lang="ru-RU" b="0" dirty="0"/>
          </a:p>
        </c:rich>
      </c:tx>
      <c:layout>
        <c:manualLayout>
          <c:xMode val="edge"/>
          <c:yMode val="edge"/>
          <c:x val="0.12234193684657457"/>
          <c:y val="1.8950069178943488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 04. "Национальная экономика"</c:v>
                </c:pt>
              </c:strCache>
            </c:strRef>
          </c:tx>
          <c:explosion val="25"/>
          <c:dPt>
            <c:idx val="1"/>
            <c:explosion val="0"/>
          </c:dPt>
          <c:dLbls>
            <c:dLbl>
              <c:idx val="0"/>
              <c:layout>
                <c:manualLayout>
                  <c:x val="0.10382703196484114"/>
                  <c:y val="-2.8425103768415245E-2"/>
                </c:manualLayout>
              </c:layout>
              <c:showVal val="1"/>
            </c:dLbl>
            <c:dLbl>
              <c:idx val="1"/>
              <c:layout>
                <c:manualLayout>
                  <c:x val="5.106247473680714E-3"/>
                  <c:y val="0.11370041507366097"/>
                </c:manualLayout>
              </c:layout>
              <c:showVal val="1"/>
            </c:dLbl>
            <c:dLbl>
              <c:idx val="2"/>
              <c:layout>
                <c:manualLayout>
                  <c:x val="-0.11282186594651876"/>
                  <c:y val="-4.0268891691772807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0405 "Сельское хозяйство" (тыс. руб.)</c:v>
                </c:pt>
                <c:pt idx="1">
                  <c:v>0409 "Дорожная деятельность" (тыс. руб.)</c:v>
                </c:pt>
                <c:pt idx="2">
                  <c:v>0412 "Другие вопросы в области национальной экономики" (тыс. руб.)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602</c:v>
                </c:pt>
                <c:pt idx="1">
                  <c:v>11395.1</c:v>
                </c:pt>
                <c:pt idx="2">
                  <c:v>909.9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  <c:spPr>
        <a:noFill/>
      </c:spPr>
    </c:legend>
    <c:plotVisOnly val="1"/>
    <c:dispBlanksAs val="zero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 spd="slow">
    <p:split orient="vert" dir="in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92696"/>
            <a:ext cx="5966666" cy="9361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Александровское сельское поселение</a:t>
            </a:r>
            <a:endParaRPr lang="ru-RU" sz="32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3140968"/>
            <a:ext cx="1800200" cy="2592288"/>
          </a:xfrm>
          <a:prstGeom prst="rect">
            <a:avLst/>
          </a:prstGeom>
        </p:spPr>
      </p:pic>
      <p:pic>
        <p:nvPicPr>
          <p:cNvPr id="6" name="Рисунок 5" descr="Aleksandrovsko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628801"/>
            <a:ext cx="8280920" cy="48683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4137216558"/>
      </p:ext>
    </p:extLst>
  </p:cSld>
  <p:clrMapOvr>
    <a:masterClrMapping/>
  </p:clrMapOvr>
  <p:transition advClick="0" advTm="5627"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784976" cy="662473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17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Безвозмездные поступления из бюджетов других уровней</a:t>
            </a:r>
          </a:p>
          <a:p>
            <a:pPr marL="45720" indent="0">
              <a:buNone/>
            </a:pP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из бюджетов других уровней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2017 год составляют </a:t>
            </a:r>
            <a:r>
              <a:rPr lang="ru-RU" sz="1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39 930,840 тыс</a:t>
            </a:r>
            <a:r>
              <a:rPr lang="ru-RU" sz="13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</a:t>
            </a:r>
            <a:r>
              <a:rPr lang="ru-RU" sz="13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том числе: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</a:rPr>
              <a:t>Дотация бюджетам поселений на поддержку мер по обеспечению сбалансированности бюджетов на 2017 год в сумме </a:t>
            </a:r>
            <a:r>
              <a:rPr lang="ru-RU" sz="1400" b="1" i="1" dirty="0" smtClean="0">
                <a:solidFill>
                  <a:schemeClr val="tx1"/>
                </a:solidFill>
              </a:rPr>
              <a:t>12 445,670 тыс. рублей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осуществление первичного воинского учета на территориях, где отсутствуют военные комиссариаты –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647,1 тыс. рублей;</a:t>
            </a:r>
          </a:p>
          <a:p>
            <a:pPr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обеспечение жилыми помещениями детей-сирот, детей, оставшихся без попечения родителей, а так же детей, находящихся под опекой (попечительством), не имеющих закрепленного жилого помещения –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959,70 тыс. рублей;</a:t>
            </a:r>
          </a:p>
          <a:p>
            <a:pPr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создание условий управления многоквартирными домами –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24,60 тыс. рублей;</a:t>
            </a:r>
          </a:p>
          <a:p>
            <a:pPr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</a:rPr>
              <a:t>На со финансирование мероприятий по подготовке к отопительному периоду 2016-2017 годов </a:t>
            </a:r>
            <a:r>
              <a:rPr lang="ru-RU" sz="1400" b="1" i="1" dirty="0" smtClean="0">
                <a:solidFill>
                  <a:schemeClr val="tx1"/>
                </a:solidFill>
              </a:rPr>
              <a:t>450,0 тыс.рублей;</a:t>
            </a:r>
            <a:endParaRPr lang="ru-RU" sz="1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оказание помощи гражданам, имеющим в личном подсобном хозяйстве коров –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402,00 тыс. рублей;</a:t>
            </a:r>
          </a:p>
          <a:p>
            <a:pPr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</a:rPr>
              <a:t>На подготовку документации по планировке и межеванию территорий населенных пунктов 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b="1" i="1" dirty="0" smtClean="0">
                <a:solidFill>
                  <a:schemeClr val="tx1"/>
                </a:solidFill>
              </a:rPr>
              <a:t>149,9 </a:t>
            </a:r>
            <a:r>
              <a:rPr lang="ru-RU" sz="1400" b="1" i="1" dirty="0" smtClean="0">
                <a:solidFill>
                  <a:schemeClr val="tx1"/>
                </a:solidFill>
              </a:rPr>
              <a:t>тыс.рублей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</a:rPr>
              <a:t>На проведение независимой оценки линий электропередач </a:t>
            </a:r>
            <a:r>
              <a:rPr lang="ru-RU" sz="1400" b="1" i="1" dirty="0" smtClean="0">
                <a:solidFill>
                  <a:schemeClr val="tx1"/>
                </a:solidFill>
              </a:rPr>
              <a:t>360,0 тыс.рублей;</a:t>
            </a:r>
          </a:p>
          <a:p>
            <a:pPr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</a:rPr>
              <a:t>На создание условий для обеспечения равных финансовых возможностей муниципальных образований по решению вопросов местного значения </a:t>
            </a:r>
            <a:r>
              <a:rPr lang="ru-RU" sz="1400" b="1" i="1" dirty="0" smtClean="0">
                <a:solidFill>
                  <a:schemeClr val="tx1"/>
                </a:solidFill>
              </a:rPr>
              <a:t>5531,77 тыс.рублей</a:t>
            </a:r>
            <a:r>
              <a:rPr lang="ru-RU" sz="1400" dirty="0" smtClean="0">
                <a:solidFill>
                  <a:schemeClr val="tx1"/>
                </a:solidFill>
              </a:rPr>
              <a:t>;</a:t>
            </a:r>
          </a:p>
          <a:p>
            <a:pPr>
              <a:buNone/>
            </a:pPr>
            <a:r>
              <a:rPr lang="ru-RU" sz="1400" dirty="0" smtClean="0"/>
              <a:t>-	</a:t>
            </a:r>
            <a:r>
              <a:rPr lang="ru-RU" sz="1400" dirty="0" smtClean="0">
                <a:solidFill>
                  <a:schemeClr val="tx1"/>
                </a:solidFill>
              </a:rPr>
              <a:t>На капитальный ремонт и (или) ремонт автомобильных дорог общего пользования местного значения в рамках ГП "Развитие транспортной системы в Томской области" </a:t>
            </a:r>
            <a:r>
              <a:rPr lang="ru-RU" sz="1400" b="1" i="1" dirty="0" smtClean="0">
                <a:solidFill>
                  <a:schemeClr val="tx1"/>
                </a:solidFill>
              </a:rPr>
              <a:t>4 728,8 тыс.рублей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-	На капитальный и текущий ремонт автомобильных дорог и инженерных сооружений на них в границах муниципальных районов и поселений </a:t>
            </a:r>
            <a:r>
              <a:rPr lang="ru-RU" sz="1400" b="1" i="1" dirty="0" smtClean="0">
                <a:solidFill>
                  <a:schemeClr val="tx1"/>
                </a:solidFill>
              </a:rPr>
              <a:t>2510,0 тыс.рублей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-	На капитальный и текущий ремонт автомобильных дорог и инженерных сооружений на них в границах муниципальных районов и поселений (</a:t>
            </a:r>
            <a:r>
              <a:rPr lang="ru-RU" sz="1400" dirty="0" err="1" smtClean="0">
                <a:solidFill>
                  <a:schemeClr val="tx1"/>
                </a:solidFill>
              </a:rPr>
              <a:t>софинансирование</a:t>
            </a:r>
            <a:r>
              <a:rPr lang="ru-RU" sz="1400" dirty="0" smtClean="0">
                <a:solidFill>
                  <a:schemeClr val="tx1"/>
                </a:solidFill>
              </a:rPr>
              <a:t>) </a:t>
            </a:r>
            <a:r>
              <a:rPr lang="ru-RU" sz="1400" b="1" i="1" dirty="0" smtClean="0">
                <a:solidFill>
                  <a:schemeClr val="tx1"/>
                </a:solidFill>
              </a:rPr>
              <a:t>276,3 тыс.рублей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-	На проведение выборов </a:t>
            </a:r>
            <a:r>
              <a:rPr lang="ru-RU" sz="1400" b="1" i="1" dirty="0" smtClean="0">
                <a:solidFill>
                  <a:schemeClr val="tx1"/>
                </a:solidFill>
              </a:rPr>
              <a:t>600,0 тыс.рублей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-	На компенсацию выпадающих доходов организациям, предоставляющим населению услуги теплоснабжения </a:t>
            </a:r>
            <a:r>
              <a:rPr lang="ru-RU" sz="1400" b="1" i="1" dirty="0" smtClean="0">
                <a:solidFill>
                  <a:schemeClr val="tx1"/>
                </a:solidFill>
              </a:rPr>
              <a:t>10845,0 тыс.рублей</a:t>
            </a:r>
          </a:p>
          <a:p>
            <a:pPr>
              <a:buFontTx/>
              <a:buChar char="-"/>
            </a:pPr>
            <a:endParaRPr lang="ru-RU" sz="14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1000" dirty="0"/>
          </a:p>
          <a:p>
            <a:pPr>
              <a:buFontTx/>
              <a:buChar char="-"/>
            </a:pPr>
            <a:endParaRPr lang="ru-RU" sz="1000" dirty="0" smtClean="0"/>
          </a:p>
          <a:p>
            <a:pPr>
              <a:buFontTx/>
              <a:buChar char="-"/>
            </a:pPr>
            <a:endParaRPr lang="ru-RU" sz="1200" dirty="0"/>
          </a:p>
        </p:txBody>
      </p:sp>
    </p:spTree>
    <p:extLst>
      <p:ext uri="{BB962C8B-B14F-4D97-AF65-F5344CB8AC3E}">
        <p14:creationId xmlns="" xmlns:p14="http://schemas.microsoft.com/office/powerpoint/2010/main" val="1583969877"/>
      </p:ext>
    </p:extLst>
  </p:cSld>
  <p:clrMapOvr>
    <a:masterClrMapping/>
  </p:clrMapOvr>
  <p:transition spd="slow" advClick="0" advTm="73944"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260648"/>
          <a:ext cx="8640960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Click="0" advTm="45000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6512511" cy="648072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 бюджета МО «Александровского сельского поселения»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323528" y="926429"/>
            <a:ext cx="8496944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Расходы бюджета муниципального образования «Александровское сельское поселение на 2017 год и плановый период 2018 и 2019 годы рассчитан в соответствии с основными направлениями бюджетной и налоговой политики.</a:t>
            </a: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u="sng" dirty="0" smtClean="0">
                <a:cs typeface="Arial" pitchFamily="34" charset="0"/>
              </a:rPr>
              <a:t>Представляем Вашему вниманию развернутые расходы на 2017 год, которые составляют  78 269,840 тысяч рублей.</a:t>
            </a:r>
            <a:endParaRPr kumimoji="0" lang="ru-RU" sz="16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За базу для формирования действующих расходных обязательств на 2017 год приняты показатели сводной бюджетной росписи на 01 сентября 2016 года с учётом их уточнения по единой методике: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- исключить расходы, производимые по разовым решениям.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- уточнить ассигнования на принятые обязательства с учётом прекращающихся расходных обязательств срока действия и изменение контингента получателей.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Ассигнования на увеличение действующих и установление новых расходных обязательств на 2017 год предусматриваются в пределах, имеющихся для их реализации финансовых ресурсов в рамках установленных бюджетным законодательством ограничений.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 принимаемых расходных обязательствах на 2017 год учтены ассигнования на реализацию действующих муниципальных программ. В 2017 году из бюджета поселения финансируется 11 муниципальных программ (далее МП). Таким образом, проект бюджета поселения на 2017 год формируется в рамках муниципальных программ.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Ассигнования на реализацию муниципальных программ предусмотрены в 2017 году в сумме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44 971,995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тыс. рублей (54,91% от общего объёма расходов);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Перечень и объёмы финансирования муниципальных программ на 2017 год: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9701232"/>
      </p:ext>
    </p:extLst>
  </p:cSld>
  <p:clrMapOvr>
    <a:masterClrMapping/>
  </p:clrMapOvr>
  <p:transition spd="slow" advClick="0" advTm="30076"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88640"/>
          <a:ext cx="8640959" cy="6442731"/>
        </p:xfrm>
        <a:graphic>
          <a:graphicData uri="http://schemas.openxmlformats.org/drawingml/2006/table">
            <a:tbl>
              <a:tblPr/>
              <a:tblGrid>
                <a:gridCol w="360040"/>
                <a:gridCol w="6603621"/>
                <a:gridCol w="1677298"/>
              </a:tblGrid>
              <a:tr h="356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Сумма на 2017 год, 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тыс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. руб.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Общий объем финансирования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44 971,995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120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"Комплексное развитие систем коммунальной инфраструктуры на территории Александровского сельского поселения на период 2013 -2015 годы и на перспективу до 2020 года"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3646,440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4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"Социально - экономического развития Александровского сельского поселения на 2013 -2015 годы и на перспективу до 2020 года"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22848,840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6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"Благоустройство Александровского сельского поселения на 2017 - 2020 годы"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3206,805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120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"Повышение энергетической эффективности на территории Александровского сельского поселения Александровского района Томской области с 2011 по 2012 годы с перспективой до 2020 г."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2 320,000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6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"Социальная поддержка населения Александровского сельского поселения на 2017 -2020 годы"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1 027,510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4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"Организация временной занятости несовершеннолетних подростков на территории Александровского сельского поселения на 2016-2018 годы"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4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"Экологическое воспитание молодежи на территории Александровского сельского поселения на 2016-2018 годы"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22,500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4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"Патриотическое воспитание молодых граждан на территории Александровского сельского поселения на 2016-2018 годы"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108,700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4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"О проведение работ по уточнению записей в похозяйственных книгах в сельском поселении на 2015-2017 годы" Александровское сельское поселение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186,100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4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Программа комплексное развитие систем транспортной инфраструктуры на территории Александровского сельского поселения на 2016-2032 годы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11395,100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4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"Обеспечение пожарной безопасности на территории муниципальное образования "Александровское сельское поселение" на 2016-2018 годы"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45000">
    <p:wheel spokes="3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988840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dirty="0" smtClean="0"/>
              <a:t> Общий </a:t>
            </a:r>
            <a:r>
              <a:rPr lang="ru-RU" dirty="0" smtClean="0"/>
              <a:t>объем расходов бюджета поселения в 2017 году составляет </a:t>
            </a:r>
            <a:r>
              <a:rPr lang="ru-RU" b="1" dirty="0" smtClean="0"/>
              <a:t>78 269,840</a:t>
            </a:r>
            <a:r>
              <a:rPr lang="ru-RU" dirty="0" smtClean="0"/>
              <a:t> тыс. рублей.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 В </a:t>
            </a:r>
            <a:r>
              <a:rPr lang="ru-RU" dirty="0" smtClean="0"/>
              <a:t>соответствии с 244-ФЗ «О внесении изменений в Бюджетный кодекс и отдельные законодательные акты Российской Федерации», на основании Решения </a:t>
            </a:r>
            <a:r>
              <a:rPr lang="ru-RU" dirty="0" smtClean="0"/>
              <a:t>Совета Александровского </a:t>
            </a:r>
            <a:r>
              <a:rPr lang="ru-RU" dirty="0" smtClean="0"/>
              <a:t>сельского поселения от 16.10.2013 года № 91-13-16п с 1 января 2014 года создан муниципальный дорожный фонд муниципального образования «Александровское сельское </a:t>
            </a:r>
            <a:r>
              <a:rPr lang="ru-RU" dirty="0" smtClean="0"/>
              <a:t>поселение». Бюджетные </a:t>
            </a:r>
            <a:r>
              <a:rPr lang="ru-RU" dirty="0" smtClean="0"/>
              <a:t>ассигнования дорожного фонда запланированы  на 2017 год 11 395,100 тыс. рублей.</a:t>
            </a:r>
          </a:p>
          <a:p>
            <a:pPr algn="just"/>
            <a:r>
              <a:rPr lang="ru-RU" dirty="0" smtClean="0"/>
              <a:t>Структура расходов бюджета поселения по функциональной классификации расходов представлена </a:t>
            </a:r>
            <a:r>
              <a:rPr lang="ru-RU" dirty="0" smtClean="0"/>
              <a:t>в следующей таблице.</a:t>
            </a:r>
            <a:endParaRPr lang="ru-RU" dirty="0"/>
          </a:p>
        </p:txBody>
      </p:sp>
    </p:spTree>
  </p:cSld>
  <p:clrMapOvr>
    <a:masterClrMapping/>
  </p:clrMapOvr>
  <p:transition spd="slow" advClick="0" advTm="45000">
    <p:circl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432048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Общий объём расходов бюджета поселения в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836712"/>
          <a:ext cx="8640960" cy="5688630"/>
        </p:xfrm>
        <a:graphic>
          <a:graphicData uri="http://schemas.openxmlformats.org/drawingml/2006/table">
            <a:tbl>
              <a:tblPr/>
              <a:tblGrid>
                <a:gridCol w="1257084"/>
                <a:gridCol w="5321784"/>
                <a:gridCol w="2062092"/>
              </a:tblGrid>
              <a:tr h="1110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Раздел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показателей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spc="-6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 2017 год, тыс. рублей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9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расходы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22 058,555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36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0200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647,100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73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0300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10,000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5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0400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12 907,000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8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0500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21 292,845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8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0600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Охрана окружающей среды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73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0800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15 419,740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1 609,700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23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2 688,900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66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 массовой информации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1 636,000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9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 расходов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78 269,840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-1060311" y="90100"/>
            <a:ext cx="112646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							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9383457"/>
      </p:ext>
    </p:extLst>
  </p:cSld>
  <p:clrMapOvr>
    <a:masterClrMapping/>
  </p:clrMapOvr>
  <p:transition spd="slow" advClick="0" advTm="16119"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712968" cy="720080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Особенности формирования бюджета по разделам функциональной классификации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49473498"/>
              </p:ext>
            </p:extLst>
          </p:nvPr>
        </p:nvGraphicFramePr>
        <p:xfrm>
          <a:off x="323528" y="1124744"/>
          <a:ext cx="8569325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="" xmlns:p14="http://schemas.microsoft.com/office/powerpoint/2010/main" val="853133919"/>
      </p:ext>
    </p:extLst>
  </p:cSld>
  <p:clrMapOvr>
    <a:masterClrMapping/>
  </p:clrMapOvr>
  <p:transition spd="slow" advClick="0" advTm="22029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18608668"/>
              </p:ext>
            </p:extLst>
          </p:nvPr>
        </p:nvGraphicFramePr>
        <p:xfrm>
          <a:off x="467544" y="548681"/>
          <a:ext cx="8280920" cy="5904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293977480"/>
      </p:ext>
    </p:extLst>
  </p:cSld>
  <p:clrMapOvr>
    <a:masterClrMapping/>
  </p:clrMapOvr>
  <p:transition spd="slow" advClick="0" advTm="6052">
    <p:comb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31032" y="260648"/>
          <a:ext cx="8712968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Click="0" advTm="45000"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10461845"/>
              </p:ext>
            </p:extLst>
          </p:nvPr>
        </p:nvGraphicFramePr>
        <p:xfrm>
          <a:off x="467544" y="332656"/>
          <a:ext cx="8424936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266050338"/>
      </p:ext>
    </p:extLst>
  </p:cSld>
  <p:clrMapOvr>
    <a:masterClrMapping/>
  </p:clrMapOvr>
  <p:transition spd="slow" advClick="0" advTm="5102"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lide_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636912"/>
            <a:ext cx="4871576" cy="36415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m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1988840"/>
            <a:ext cx="2376264" cy="39512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395536" y="764704"/>
            <a:ext cx="669674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Бюджета для </a:t>
            </a:r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граждан 2017 год и </a:t>
            </a:r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плановый период </a:t>
            </a:r>
          </a:p>
          <a:p>
            <a:pPr algn="ctr"/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2018 и 2019 годы.</a:t>
            </a:r>
            <a:endParaRPr lang="ru-RU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86646651"/>
              </p:ext>
            </p:extLst>
          </p:nvPr>
        </p:nvGraphicFramePr>
        <p:xfrm>
          <a:off x="179512" y="-99392"/>
          <a:ext cx="9360718" cy="6840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088313064"/>
      </p:ext>
    </p:extLst>
  </p:cSld>
  <p:clrMapOvr>
    <a:masterClrMapping/>
  </p:clrMapOvr>
  <p:transition spd="slow" advClick="0" advTm="10844">
    <p:wheel spokes="2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60106030"/>
              </p:ext>
            </p:extLst>
          </p:nvPr>
        </p:nvGraphicFramePr>
        <p:xfrm>
          <a:off x="395536" y="404664"/>
          <a:ext cx="8424936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200418197"/>
      </p:ext>
    </p:extLst>
  </p:cSld>
  <p:clrMapOvr>
    <a:masterClrMapping/>
  </p:clrMapOvr>
  <p:transition spd="slow" advClick="0" advTm="11084">
    <p:push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13000455"/>
              </p:ext>
            </p:extLst>
          </p:nvPr>
        </p:nvGraphicFramePr>
        <p:xfrm>
          <a:off x="251520" y="188640"/>
          <a:ext cx="8640960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387486857"/>
      </p:ext>
    </p:extLst>
  </p:cSld>
  <p:clrMapOvr>
    <a:masterClrMapping/>
  </p:clrMapOvr>
  <p:transition spd="slow" advClick="0" advTm="10985">
    <p:split orient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424936" cy="604867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Для соблюдения принципа полноты отражения доходов, расходов и источников финансирования дефицита бюджета, установленного ст. 32 Бюджетного кодекса Российской Федерации, в ведомственной структуре отражены расходы по следующим получателям средств бюджета поселения: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Совет Александровского сельского поселения;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Администрация </a:t>
            </a:r>
            <a:r>
              <a:rPr lang="ru-RU" dirty="0" smtClean="0">
                <a:solidFill>
                  <a:schemeClr val="tx1"/>
                </a:solidFill>
              </a:rPr>
              <a:t>Александровского сельского поселения;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МИК Александровского сельского поселения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lvl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Источники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финансирования дефицита бюджета поселения</a:t>
            </a:r>
          </a:p>
          <a:p>
            <a:pPr marL="45720" indent="0" algn="just">
              <a:buNone/>
            </a:pPr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муниципального образования «Александровское сельское поселение» на 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сбалансированный. </a:t>
            </a:r>
          </a:p>
          <a:p>
            <a:pPr marL="45720" indent="0" algn="just">
              <a:buNone/>
            </a:pPr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источниках финансирования дефицита бюджета планируется привлечение бюджетных кредитов и (или) кредитов в кредитных организациях на покрытия временно кассовых разрывов, возникающих при исполнении бюджета.</a:t>
            </a:r>
          </a:p>
          <a:p>
            <a:pPr marL="45720" indent="0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Муниципальный долг Александровского сельского поселения</a:t>
            </a: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</a:rPr>
              <a:t>В соответствии с Программой муниципальных внутренних заимствований и Программой муниципальных гарантий на 2017 </a:t>
            </a:r>
            <a:r>
              <a:rPr lang="ru-RU" sz="2300" dirty="0" smtClean="0">
                <a:solidFill>
                  <a:schemeClr val="tx1"/>
                </a:solidFill>
              </a:rPr>
              <a:t>год установлен </a:t>
            </a:r>
            <a:r>
              <a:rPr lang="ru-RU" sz="2300" dirty="0" smtClean="0">
                <a:solidFill>
                  <a:schemeClr val="tx1"/>
                </a:solidFill>
              </a:rPr>
              <a:t>предельный объем муниципального внутреннего долга, который не превышает утвержденный общий годовой объем доходов бюджета поселения, предельный объем муниципальных заимствований не превышает сумму, направляемую в текущем финансовом году на финансирование дефицита бюджета и погашение муниципальных долговых обязательств. </a:t>
            </a: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</a:rPr>
              <a:t>Верхний предел муниципального внутреннего долга на 1 января 2017 года установлен в сумме 0,0 тыс. рублей, в том числе верхний предел долга по муниципальным гарантиям 0,0 тыс. рублей.</a:t>
            </a:r>
          </a:p>
          <a:p>
            <a:pPr marL="4572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5736259"/>
      </p:ext>
    </p:extLst>
  </p:cSld>
  <p:clrMapOvr>
    <a:masterClrMapping/>
  </p:clrMapOvr>
  <p:transition spd="slow" advClick="0" advTm="30747">
    <p:cover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920880" cy="3312368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8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sz="8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1657232"/>
      </p:ext>
    </p:extLst>
  </p:cSld>
  <p:clrMapOvr>
    <a:masterClrMapping/>
  </p:clrMapOvr>
  <p:transition spd="slow" advClick="0" advTm="10000"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268760"/>
            <a:ext cx="820891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Представляем Вашему вниманию «Бюджет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для граждан»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который познакомит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вас с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основными положениями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бюджета Александровского сельского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поселения на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2017 годи плановый период 2018 и 2019 годы.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Граждане — и как налогоплательщики, и как потребители общественных благ — должны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быть уверены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том, что передаваемые ими в распоряжение государства средства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используются прозрачно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 эффективно, приносят конкретные результаты как для общества в целом, так 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для каждой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семьи, для каждого человека.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Формирование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бюджета Александровского сельского поселения осуществлялось в соответствии с Бюджетным кодексом Российской Федерации, Положением «О бюджетном процессе 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муниципальном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образовании «Александровское сельское поселение», утвержденным решением Совета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Александровского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сельского поселения от 15.05.2013 года № 54-13-11п  и другими нормативно-правовыми актами.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 формировании проекта бюджета поселения учитывались принятые федеральные законы, предусматривающие внесения изменений в бюджетное и налоговое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законодательство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проекте бюджета поселения обеспечено соблюдение принципов бюджетной системы, основными из которых является: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обеспечение сбалансированности бюджета;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исполнения действующих и принимаемых расходных обязательств;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расширение сферы применения программно-целевого принципа;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повышение качества и доступности предоставления муниципальных услуг, оказываемых муниципальными учреждениями поселения; решение других задач бюджетной политики, сформулированных в соответствии с основными направлениями бюджетной и налоговой политики Александровского сельского поселения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2017 год и плановый период 2018 и 2019 годы.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9576442"/>
      </p:ext>
    </p:extLst>
  </p:cSld>
  <p:clrMapOvr>
    <a:masterClrMapping/>
  </p:clrMapOvr>
  <p:transition spd="slow" advClick="0" advTm="31055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539552" y="980728"/>
            <a:ext cx="7920880" cy="2088232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бюджета поселения сформированы в соответствии с бюджетным законодательством Российской Федерации, законодательством о налогах и сборах и законодательством об иных обязательных платежах.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учетом финансовой помощи из бюджетов других уровней, доходы спрогнозированы 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2017 году в сумме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78 269,840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2018 году в сумме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59 896,700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2018 году в сумме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60 002,200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  <a:p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467544" y="3185592"/>
          <a:ext cx="835292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95536" y="188640"/>
            <a:ext cx="8280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spcBef>
                <a:spcPct val="0"/>
              </a:spcBef>
              <a:buClr>
                <a:srgbClr val="FEA022">
                  <a:lumMod val="75000"/>
                </a:srgbClr>
              </a:buClr>
              <a:buSzPct val="128000"/>
            </a:pPr>
            <a:r>
              <a:rPr lang="ru-RU" sz="2000" b="1" u="sng" dirty="0" smtClean="0">
                <a:solidFill>
                  <a:srgbClr val="7030A0"/>
                </a:solidFill>
                <a:latin typeface="Arial"/>
                <a:ea typeface="+mj-ea"/>
                <a:cs typeface="+mj-cs"/>
              </a:rPr>
              <a:t>Доходы </a:t>
            </a:r>
            <a:r>
              <a:rPr lang="ru-RU" sz="2000" b="1" u="sng" dirty="0" err="1" smtClean="0">
                <a:solidFill>
                  <a:srgbClr val="7030A0"/>
                </a:solidFill>
                <a:latin typeface="Arial"/>
                <a:ea typeface="+mj-ea"/>
                <a:cs typeface="+mj-cs"/>
              </a:rPr>
              <a:t>бюдета</a:t>
            </a:r>
            <a:r>
              <a:rPr lang="ru-RU" sz="2000" b="1" u="sng" dirty="0" smtClean="0">
                <a:solidFill>
                  <a:srgbClr val="7030A0"/>
                </a:solidFill>
                <a:latin typeface="Arial"/>
                <a:ea typeface="+mj-ea"/>
                <a:cs typeface="+mj-cs"/>
              </a:rPr>
              <a:t> </a:t>
            </a:r>
            <a:r>
              <a:rPr lang="ru-RU" sz="2000" b="1" u="sng" dirty="0" smtClean="0">
                <a:solidFill>
                  <a:srgbClr val="7030A0"/>
                </a:solidFill>
                <a:latin typeface="Arial"/>
                <a:ea typeface="+mj-ea"/>
                <a:cs typeface="+mj-cs"/>
              </a:rPr>
              <a:t>МО </a:t>
            </a:r>
            <a:r>
              <a:rPr lang="ru-RU" sz="2000" b="1" u="sng" dirty="0" smtClean="0">
                <a:solidFill>
                  <a:srgbClr val="7030A0"/>
                </a:solidFill>
                <a:latin typeface="Arial"/>
                <a:ea typeface="+mj-ea"/>
                <a:cs typeface="+mj-cs"/>
              </a:rPr>
              <a:t>«Александровское сельское поселение»</a:t>
            </a:r>
            <a:endParaRPr lang="ru-RU" sz="2000" b="1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3E3D2D">
                      <a:alpha val="65000"/>
                    </a:srgbClr>
                  </a:gs>
                </a:gsLst>
                <a:lin ang="5400000" scaled="0"/>
              </a:gradFill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 spd="slow" advClick="0" advTm="45000"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23528" y="260648"/>
            <a:ext cx="8640960" cy="309634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Расчёт объёма налоговых и неналоговых доходов бюджета базируются на прогнозируемом поступлении доходов в бюджет поселения в 2016 году и рассчитан с учётом индекса потребительских цен, рекомендованного Департаментом финансов томской области в размере: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- на 2017 год в размере 105,6%;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- на 2018 год в размере 104,5%;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- на 2019 год в размере 104,6%.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На 2017-2019 годы налоговые и неналоговые доходы запланированы в следующих объёмах: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- в 2017 году в сумме </a:t>
            </a:r>
            <a:r>
              <a:rPr lang="ru-RU" b="1" dirty="0" smtClean="0"/>
              <a:t>38 339,000 </a:t>
            </a:r>
            <a:r>
              <a:rPr lang="ru-RU" dirty="0" smtClean="0"/>
              <a:t>тыс. рублей (101,8% от ожидаемого исполнения 2016 года)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- в 2018 году в сумме </a:t>
            </a:r>
            <a:r>
              <a:rPr lang="ru-RU" b="1" dirty="0" smtClean="0"/>
              <a:t>38 058,000 </a:t>
            </a:r>
            <a:r>
              <a:rPr lang="ru-RU" dirty="0" smtClean="0"/>
              <a:t>тыс. рублей (99,3% от ожидаемого исполнения 2017 года)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- в 2019 году в сумме </a:t>
            </a:r>
            <a:r>
              <a:rPr lang="ru-RU" b="1" dirty="0" smtClean="0"/>
              <a:t>39 178,000 </a:t>
            </a:r>
            <a:r>
              <a:rPr lang="ru-RU" dirty="0" smtClean="0"/>
              <a:t>тыс. рублей (102,9% от ожидаемого исполнения 2018 года)</a:t>
            </a:r>
          </a:p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323850" y="3068638"/>
          <a:ext cx="8496300" cy="3529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Click="0" advTm="45000">
    <p:spli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57200"/>
            <a:ext cx="8352928" cy="8115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Особенности расчётов поступлений по доходным источникам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700808"/>
            <a:ext cx="8219256" cy="5040559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ru-RU" sz="25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Представляем Вашему вниманию развернутые доходы 2017 года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ru-RU" sz="25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5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Налоговые доходы</a:t>
            </a:r>
            <a:endParaRPr lang="ru-RU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Налоговые доходы бюджета поселения формируются за счет средств от уплаты федеральных и местных налогов и сборов по нормативам, установленным законодательными актами Российской Федерации и субъектов Российской Федерации.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налоговые доходы запланированы  в сумме 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34 618,000 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рублей: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1.1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</a:t>
            </a:r>
            <a:r>
              <a:rPr lang="ru-RU" sz="25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</a:t>
            </a:r>
            <a:r>
              <a:rPr lang="ru-RU" sz="2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поступление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налога на доходы физических лиц в бюджет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спрогнозирован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в сумме 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31 515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рублей;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1.2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имущество физических </a:t>
            </a:r>
            <a:r>
              <a:rPr lang="ru-RU" sz="25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</a:t>
            </a:r>
            <a:r>
              <a:rPr lang="ru-RU" sz="2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поступления данного вида доходов сформирован на основании прогноза, предоставленного УФМС России по Томской области № 5,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составляет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в сумме 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858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рублей;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1.3 </a:t>
            </a:r>
            <a:r>
              <a:rPr lang="ru-RU" sz="25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Земельный </a:t>
            </a:r>
            <a:r>
              <a:rPr lang="ru-RU" sz="25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</a:t>
            </a:r>
            <a:r>
              <a:rPr lang="ru-RU" sz="2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данным прогноза налоговой службы ожидается поступление данного вида налога в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на сумму 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1 011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рублей;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1.4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5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Акцизы по подакцизным </a:t>
            </a:r>
            <a:r>
              <a:rPr lang="ru-RU" sz="25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товарам</a:t>
            </a:r>
            <a:r>
              <a:rPr lang="ru-RU" sz="2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поступлений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определён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Департаментом финансов Томской области и составляет на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1 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204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рублей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1.5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Единый сельскохозяйственный налог</a:t>
            </a:r>
            <a:r>
              <a:rPr lang="ru-RU" sz="2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500" dirty="0" smtClean="0">
                <a:solidFill>
                  <a:schemeClr val="tx1"/>
                </a:solidFill>
              </a:rPr>
              <a:t>по данным прогноза налоговой службы ожидается поступление данного вида налога в 2017 году на сумму </a:t>
            </a:r>
            <a:r>
              <a:rPr lang="ru-RU" sz="2500" b="1" dirty="0" smtClean="0">
                <a:solidFill>
                  <a:schemeClr val="tx1"/>
                </a:solidFill>
              </a:rPr>
              <a:t>30</a:t>
            </a:r>
            <a:r>
              <a:rPr lang="ru-RU" sz="2500" dirty="0" smtClean="0">
                <a:solidFill>
                  <a:schemeClr val="tx1"/>
                </a:solidFill>
              </a:rPr>
              <a:t> тыс. рублей.</a:t>
            </a:r>
          </a:p>
          <a:p>
            <a:pPr marL="0" indent="0">
              <a:buNone/>
            </a:pPr>
            <a:endParaRPr lang="ru-RU" b="1" i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8760775"/>
      </p:ext>
    </p:extLst>
  </p:cSld>
  <p:clrMapOvr>
    <a:masterClrMapping/>
  </p:clrMapOvr>
  <p:transition spd="slow" advClick="0" advTm="15429">
    <p:cover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17227727"/>
              </p:ext>
            </p:extLst>
          </p:nvPr>
        </p:nvGraphicFramePr>
        <p:xfrm>
          <a:off x="323528" y="404664"/>
          <a:ext cx="856895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325590649"/>
      </p:ext>
    </p:extLst>
  </p:cSld>
  <p:clrMapOvr>
    <a:masterClrMapping/>
  </p:clrMapOvr>
  <p:transition spd="slow" advClick="0" advTm="11397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332656"/>
            <a:ext cx="8496943" cy="6192688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1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Неналоговые доходы</a:t>
            </a: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Ожидаемое исполнение неналоговых доходов бюджета поселения 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оценивается в объёме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3 721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Основными источниками формирования доходов, входящими в состав раздела «Доходы от использования имущества, находящегося в муниципальной собственности» являются:</a:t>
            </a:r>
          </a:p>
          <a:p>
            <a:pPr marL="45720" indent="0" algn="just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2.1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от арендной платы за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имущество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в сумме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2 741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2.2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Прочие поступления от использования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имущества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составляет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2016 году в сумме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280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рублей;</a:t>
            </a:r>
          </a:p>
          <a:p>
            <a:pPr marL="45720" indent="0" algn="just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2.3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от продажи материальных и нематериальных активов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2017 году в сумме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700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рублей;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5595556"/>
      </p:ext>
    </p:extLst>
  </p:cSld>
  <p:clrMapOvr>
    <a:masterClrMapping/>
  </p:clrMapOvr>
  <p:transition spd="slow" advClick="0" advTm="32321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6024925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988369286"/>
      </p:ext>
    </p:extLst>
  </p:cSld>
  <p:clrMapOvr>
    <a:masterClrMapping/>
  </p:clrMapOvr>
  <p:transition spd="slow" advClick="0" advTm="13711">
    <p:strips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926</TotalTime>
  <Words>1440</Words>
  <Application>Microsoft Office PowerPoint</Application>
  <PresentationFormat>Экран (4:3)</PresentationFormat>
  <Paragraphs>214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Александровское сельское поселение</vt:lpstr>
      <vt:lpstr>Слайд 2</vt:lpstr>
      <vt:lpstr>Слайд 3</vt:lpstr>
      <vt:lpstr>Слайд 4</vt:lpstr>
      <vt:lpstr>Слайд 5</vt:lpstr>
      <vt:lpstr>Особенности расчётов поступлений по доходным источникам</vt:lpstr>
      <vt:lpstr>Слайд 7</vt:lpstr>
      <vt:lpstr>Слайд 8</vt:lpstr>
      <vt:lpstr>Слайд 9</vt:lpstr>
      <vt:lpstr>Слайд 10</vt:lpstr>
      <vt:lpstr>Слайд 11</vt:lpstr>
      <vt:lpstr>Расходы бюджета МО «Александровского сельского поселения»</vt:lpstr>
      <vt:lpstr>Слайд 13</vt:lpstr>
      <vt:lpstr>Слайд 14</vt:lpstr>
      <vt:lpstr>Общий объём расходов бюджета поселения в 2017 году</vt:lpstr>
      <vt:lpstr>Особенности формирования бюджета по разделам функциональной классификации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Финансист</dc:creator>
  <cp:lastModifiedBy>Пользователь</cp:lastModifiedBy>
  <cp:revision>67</cp:revision>
  <dcterms:created xsi:type="dcterms:W3CDTF">2016-07-21T04:42:13Z</dcterms:created>
  <dcterms:modified xsi:type="dcterms:W3CDTF">2017-03-06T04:31:28Z</dcterms:modified>
</cp:coreProperties>
</file>