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ags/tag1.xml" ContentType="application/vnd.openxmlformats-officedocument.presentationml.tag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80" r:id="rId3"/>
    <p:sldId id="257" r:id="rId4"/>
    <p:sldId id="274" r:id="rId5"/>
    <p:sldId id="275" r:id="rId6"/>
    <p:sldId id="259" r:id="rId7"/>
    <p:sldId id="272" r:id="rId8"/>
    <p:sldId id="260" r:id="rId9"/>
    <p:sldId id="273" r:id="rId10"/>
    <p:sldId id="261" r:id="rId11"/>
    <p:sldId id="276" r:id="rId12"/>
    <p:sldId id="262" r:id="rId13"/>
    <p:sldId id="277" r:id="rId14"/>
    <p:sldId id="278" r:id="rId15"/>
    <p:sldId id="263" r:id="rId16"/>
    <p:sldId id="264" r:id="rId17"/>
    <p:sldId id="265" r:id="rId18"/>
    <p:sldId id="279" r:id="rId19"/>
    <p:sldId id="266" r:id="rId20"/>
    <p:sldId id="267" r:id="rId21"/>
    <p:sldId id="268" r:id="rId22"/>
    <p:sldId id="269" r:id="rId23"/>
    <p:sldId id="270" r:id="rId24"/>
    <p:sldId id="27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80" d="100"/>
          <a:sy n="80" d="100"/>
        </p:scale>
        <p:origin x="-1512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Доходы, тыс.рублей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11555229495573291"/>
                  <c:y val="-0.266283049160115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947059522122064"/>
                  <c:y val="-0.252450163489459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186847055308033"/>
                  <c:y val="-0.273199491995442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72957.100000000006</c:v>
                </c:pt>
                <c:pt idx="1">
                  <c:v>60968.3</c:v>
                </c:pt>
                <c:pt idx="2">
                  <c:v>64769.8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1671168"/>
        <c:axId val="131672704"/>
        <c:axId val="0"/>
      </c:bar3DChart>
      <c:catAx>
        <c:axId val="131671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1672704"/>
        <c:crosses val="autoZero"/>
        <c:auto val="1"/>
        <c:lblAlgn val="ctr"/>
        <c:lblOffset val="100"/>
        <c:noMultiLvlLbl val="0"/>
      </c:catAx>
      <c:valAx>
        <c:axId val="131672704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3167116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Раздел </a:t>
            </a:r>
            <a:r>
              <a:rPr lang="ru-RU" dirty="0" smtClean="0"/>
              <a:t>0500 </a:t>
            </a:r>
            <a:r>
              <a:rPr lang="ru-RU" dirty="0"/>
              <a:t>"Жилищно-коммунальное </a:t>
            </a:r>
            <a:r>
              <a:rPr lang="ru-RU" dirty="0" smtClean="0"/>
              <a:t>хозяйство" </a:t>
            </a:r>
          </a:p>
          <a:p>
            <a:pPr>
              <a:defRPr/>
            </a:pPr>
            <a:r>
              <a:rPr lang="ru-RU" b="0" dirty="0" smtClean="0"/>
              <a:t>Всего</a:t>
            </a:r>
            <a:r>
              <a:rPr lang="ru-RU" b="0" baseline="0" dirty="0" smtClean="0"/>
              <a:t> составляет 17 538,911 тысяч рублей</a:t>
            </a:r>
            <a:endParaRPr lang="ru-RU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2185379369403074"/>
          <c:y val="0.1463262853834954"/>
          <c:w val="0.46443915947473241"/>
          <c:h val="0.352815038095182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Раздел 0500 "Жилищно-коммунальное хозяйство"</c:v>
                </c:pt>
              </c:strCache>
            </c:strRef>
          </c:tx>
          <c:spPr>
            <a:gradFill rotWithShape="1">
              <a:gsLst>
                <a:gs pos="28000">
                  <a:schemeClr val="accent6">
                    <a:tint val="18000"/>
                    <a:satMod val="120000"/>
                    <a:lumMod val="88000"/>
                  </a:schemeClr>
                </a:gs>
                <a:gs pos="100000">
                  <a:schemeClr val="accent6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/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Lbls>
            <c:dLbl>
              <c:idx val="1"/>
              <c:layout>
                <c:manualLayout>
                  <c:x val="0.10718194907698325"/>
                  <c:y val="3.7130377326495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7684814348642915E-2"/>
                  <c:y val="4.82694905244446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0501 Жилищное хозяйство, тыс.руб.</c:v>
                </c:pt>
                <c:pt idx="1">
                  <c:v>0502 Коммунальное хозяйство, тыс. руб.</c:v>
                </c:pt>
                <c:pt idx="2">
                  <c:v>0503 Благоустройство, тыс. руб.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579.29999999999995</c:v>
                </c:pt>
                <c:pt idx="1">
                  <c:v>12306.831</c:v>
                </c:pt>
                <c:pt idx="2">
                  <c:v>4652.78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885248"/>
        <c:axId val="67712128"/>
      </c:barChart>
      <c:catAx>
        <c:axId val="62885248"/>
        <c:scaling>
          <c:orientation val="minMax"/>
        </c:scaling>
        <c:delete val="0"/>
        <c:axPos val="b"/>
        <c:majorTickMark val="out"/>
        <c:minorTickMark val="none"/>
        <c:tickLblPos val="nextTo"/>
        <c:crossAx val="67712128"/>
        <c:crosses val="autoZero"/>
        <c:auto val="1"/>
        <c:lblAlgn val="ctr"/>
        <c:lblOffset val="100"/>
        <c:noMultiLvlLbl val="0"/>
      </c:catAx>
      <c:valAx>
        <c:axId val="67712128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628852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633972735852102"/>
          <c:y val="0.15952262614095511"/>
          <c:w val="0.23125053014095714"/>
          <c:h val="0.3517568223413772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Раздел 0800 "Культура", тыс. рублей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#,##0.00</c:formatCode>
                <c:ptCount val="1"/>
                <c:pt idx="0">
                  <c:v>15490.2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Раздел 1000 "Социальная политика", тыс. рублей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#,##0.00</c:formatCode>
                <c:ptCount val="1"/>
                <c:pt idx="0">
                  <c:v>780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Раздел 1100 "Физическая культура и спорт", тыс. рублей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#,##0.00</c:formatCode>
                <c:ptCount val="1"/>
                <c:pt idx="0">
                  <c:v>3499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740032"/>
        <c:axId val="67741568"/>
      </c:barChart>
      <c:catAx>
        <c:axId val="67740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7741568"/>
        <c:crosses val="autoZero"/>
        <c:auto val="1"/>
        <c:lblAlgn val="ctr"/>
        <c:lblOffset val="100"/>
        <c:noMultiLvlLbl val="0"/>
      </c:catAx>
      <c:valAx>
        <c:axId val="67741568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67740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295120105363411"/>
          <c:y val="0.17197306940352733"/>
          <c:w val="0.36800421985401433"/>
          <c:h val="0.74727935721062921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Раздел 1200 "Средства массовой </a:t>
            </a:r>
            <a:r>
              <a:rPr lang="ru-RU" dirty="0" smtClean="0"/>
              <a:t>информации«</a:t>
            </a:r>
          </a:p>
          <a:p>
            <a:pPr>
              <a:defRPr/>
            </a:pPr>
            <a:r>
              <a:rPr lang="ru-RU" b="0" dirty="0" smtClean="0"/>
              <a:t>Всего составляет 1 505,00 тысяч рублей</a:t>
            </a:r>
            <a:endParaRPr lang="ru-RU" b="0" dirty="0"/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730629467096249"/>
          <c:y val="0.15363945204590251"/>
          <c:w val="0.72438050864718739"/>
          <c:h val="0.575135066141215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Раздел 1200 "Средства массовой информации"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515905640114063E-2"/>
                  <c:y val="-5.1523613481148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864626152649705E-2"/>
                  <c:y val="-5.7468645805896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1201 "Телевидение и радиовещание", тыс.руб.</c:v>
                </c:pt>
                <c:pt idx="1">
                  <c:v>1202 "Периодическая печать и издательства", тыс.руб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880</c:v>
                </c:pt>
                <c:pt idx="1">
                  <c:v>625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7816064"/>
        <c:axId val="67826048"/>
        <c:axId val="0"/>
      </c:bar3DChart>
      <c:catAx>
        <c:axId val="67816064"/>
        <c:scaling>
          <c:orientation val="minMax"/>
        </c:scaling>
        <c:delete val="0"/>
        <c:axPos val="b"/>
        <c:majorTickMark val="out"/>
        <c:minorTickMark val="none"/>
        <c:tickLblPos val="nextTo"/>
        <c:crossAx val="67826048"/>
        <c:crosses val="autoZero"/>
        <c:auto val="1"/>
        <c:lblAlgn val="ctr"/>
        <c:lblOffset val="100"/>
        <c:noMultiLvlLbl val="0"/>
      </c:catAx>
      <c:valAx>
        <c:axId val="67826048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67816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29995741213942"/>
          <c:y val="0.10237454889531625"/>
          <c:w val="0.21553068177609899"/>
          <c:h val="0.3138618181001113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 (всего), тыс. рублей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7159940209267562E-2"/>
                  <c:y val="-0.223121938944951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0717488789237665E-2"/>
                  <c:y val="-0.18713452943770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8654708520179366E-2"/>
                  <c:y val="-0.287899559423430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28560.1</c:v>
                </c:pt>
                <c:pt idx="1">
                  <c:v>25955.3</c:v>
                </c:pt>
                <c:pt idx="2">
                  <c:v>26254.799999999999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7946496"/>
        <c:axId val="57948032"/>
        <c:axId val="0"/>
      </c:bar3DChart>
      <c:catAx>
        <c:axId val="57946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7948032"/>
        <c:crosses val="autoZero"/>
        <c:auto val="1"/>
        <c:lblAlgn val="ctr"/>
        <c:lblOffset val="100"/>
        <c:noMultiLvlLbl val="0"/>
      </c:catAx>
      <c:valAx>
        <c:axId val="57948032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579464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Налоговые </a:t>
            </a:r>
            <a:r>
              <a:rPr lang="ru-RU" dirty="0" smtClean="0"/>
              <a:t>доходы 34 618 тыс.рублей </a:t>
            </a:r>
            <a:endParaRPr lang="ru-RU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2291580113880905E-2"/>
          <c:y val="9.6443891058175094E-2"/>
          <c:w val="0.58853031269168044"/>
          <c:h val="0.8540866732964630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Налог на доходы физических лиц 28 158 тыс. руб.</c:v>
                </c:pt>
                <c:pt idx="1">
                  <c:v>Налог на имущество физических лиц 892 тыс. руб.</c:v>
                </c:pt>
                <c:pt idx="2">
                  <c:v>Земельный налог 1 051 тыс. руб.</c:v>
                </c:pt>
                <c:pt idx="3">
                  <c:v>Акцизы по подакцизным товарам 1 593 тыс. руб.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28158</c:v>
                </c:pt>
                <c:pt idx="1">
                  <c:v>892</c:v>
                </c:pt>
                <c:pt idx="2">
                  <c:v>1051</c:v>
                </c:pt>
                <c:pt idx="3">
                  <c:v>1593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382925239865973"/>
          <c:y val="0.1212427955159454"/>
          <c:w val="0.35281490665369586"/>
          <c:h val="0.7657736538758567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Неналоговые </a:t>
            </a:r>
            <a:r>
              <a:rPr lang="ru-RU" dirty="0" smtClean="0"/>
              <a:t>доходы 1 827,00 тысяч рублей</a:t>
            </a:r>
            <a:endParaRPr lang="ru-RU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1.2500000000000001E-2"/>
          <c:y val="0.12087314085739286"/>
          <c:w val="0.62435695538057778"/>
          <c:h val="0.8324759405074366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Доходы от арендной платы за имущество 1 499 тыс. руб.</c:v>
                </c:pt>
                <c:pt idx="1">
                  <c:v>Прочие поступления от использования имущества 228 тыс. руб.</c:v>
                </c:pt>
                <c:pt idx="2">
                  <c:v>Доходы от продажи материальных и нематериальных активов 100 тыс. руб.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1499</c:v>
                </c:pt>
                <c:pt idx="1">
                  <c:v>228</c:v>
                </c:pt>
                <c:pt idx="2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72027777777778"/>
          <c:y val="9.041017789442983E-2"/>
          <c:w val="0.31963888888888897"/>
          <c:h val="0.87117964421114058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Доходы </a:t>
            </a:r>
            <a:r>
              <a:rPr lang="ru-RU" dirty="0" smtClean="0"/>
              <a:t>2018 года</a:t>
            </a:r>
          </a:p>
          <a:p>
            <a:pPr>
              <a:defRPr/>
            </a:pPr>
            <a:r>
              <a:rPr lang="ru-RU" dirty="0" smtClean="0"/>
              <a:t>Всего 72 957,10 тысяч рублей</a:t>
            </a:r>
            <a:endParaRPr lang="ru-RU" dirty="0"/>
          </a:p>
        </c:rich>
      </c:tx>
      <c:layout>
        <c:manualLayout>
          <c:xMode val="edge"/>
          <c:yMode val="edge"/>
          <c:x val="0.22533780968781247"/>
          <c:y val="6.9358710455392603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2018 года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4.1172392882272341E-2"/>
                  <c:y val="-0.103782007991621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8372773395548643E-2"/>
                  <c:y val="2.9456932999953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87335666407436E-2"/>
                  <c:y val="-0.223872285101905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налоговые доходы, тыс. рублей</c:v>
                </c:pt>
                <c:pt idx="1">
                  <c:v>неналоговые доходы, тыс. рублей</c:v>
                </c:pt>
                <c:pt idx="2">
                  <c:v>безвозмездные поступления, тыс. рублей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31725</c:v>
                </c:pt>
                <c:pt idx="1">
                  <c:v>1827</c:v>
                </c:pt>
                <c:pt idx="2">
                  <c:v>39405.1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/>
              <a:t>Раздел 01. "Общегосударственные вопросы</a:t>
            </a:r>
            <a:r>
              <a:rPr lang="ru-RU" sz="1800" dirty="0" smtClean="0"/>
              <a:t>", </a:t>
            </a:r>
          </a:p>
          <a:p>
            <a:pPr>
              <a:defRPr/>
            </a:pPr>
            <a:r>
              <a:rPr lang="ru-RU" sz="1800" dirty="0" smtClean="0"/>
              <a:t>всего составляет 21 837,189 тыс</a:t>
            </a:r>
            <a:r>
              <a:rPr lang="ru-RU" sz="1800" dirty="0"/>
              <a:t>. рублей</a:t>
            </a:r>
          </a:p>
        </c:rich>
      </c:tx>
      <c:layout>
        <c:manualLayout>
          <c:xMode val="edge"/>
          <c:yMode val="edge"/>
          <c:x val="4.556951685226083E-4"/>
          <c:y val="2.4348537297025477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Раздел 01. "Общегосударственные вопросы", тыс. рублей</c:v>
                </c:pt>
              </c:strCache>
            </c:strRef>
          </c:tx>
          <c:explosion val="25"/>
          <c:dPt>
            <c:idx val="2"/>
            <c:bubble3D val="0"/>
            <c:explosion val="69"/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028068138388963"/>
                  <c:y val="8.1043937304447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8589970621956803E-3"/>
                  <c:y val="5.41720420540652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3727102192996532E-2"/>
                  <c:y val="-6.4266797158829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481204762335423E-2"/>
                  <c:y val="-6.2591554586750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Лист1!$A$2:$A$7</c:f>
              <c:strCache>
                <c:ptCount val="6"/>
                <c:pt idx="0">
                  <c:v>0102 "Функционирование высшего должностного лица"</c:v>
                </c:pt>
                <c:pt idx="1">
                  <c:v>0103 "Функционирование представительных органов"</c:v>
                </c:pt>
                <c:pt idx="2">
                  <c:v>0104 "Функционирование органов исполнительной власти"</c:v>
                </c:pt>
                <c:pt idx="3">
                  <c:v>0106 "Обеспечение деятельности финансовых органов, органов бюджетного надзора"</c:v>
                </c:pt>
                <c:pt idx="4">
                  <c:v>0111 "Создание резервного фонда"</c:v>
                </c:pt>
                <c:pt idx="5">
                  <c:v>0113 "Другие общегосударственные расходы"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1641</c:v>
                </c:pt>
                <c:pt idx="1">
                  <c:v>822</c:v>
                </c:pt>
                <c:pt idx="2">
                  <c:v>13954.545</c:v>
                </c:pt>
                <c:pt idx="3">
                  <c:v>716</c:v>
                </c:pt>
                <c:pt idx="4">
                  <c:v>600</c:v>
                </c:pt>
                <c:pt idx="5">
                  <c:v>4139.6440000000002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5403243546020242"/>
          <c:y val="5.7709763680669837E-2"/>
          <c:w val="0.42191922934420178"/>
          <c:h val="0.9422902363193306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  <c:showDLblsOverMax val="0"/>
  </c:chart>
  <c:spPr>
    <a:gradFill>
      <a:gsLst>
        <a:gs pos="0">
          <a:schemeClr val="accent1">
            <a:tint val="66000"/>
            <a:satMod val="160000"/>
          </a:schemeClr>
        </a:gs>
        <a:gs pos="4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  <a:ln>
      <a:noFill/>
    </a:ln>
    <a:scene3d>
      <a:camera prst="orthographicFront"/>
      <a:lightRig rig="threePt" dir="t"/>
    </a:scene3d>
    <a:sp3d prstMaterial="flat">
      <a:bevelT w="152400" h="50800" prst="softRound"/>
    </a:sp3d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Раздел 02. «Национальная оборона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Всего составляет 647,1</a:t>
            </a:r>
            <a:r>
              <a:rPr lang="ru-RU" b="0" baseline="0" dirty="0" smtClean="0">
                <a:latin typeface="Times New Roman" pitchFamily="18" charset="0"/>
                <a:cs typeface="Times New Roman" pitchFamily="18" charset="0"/>
              </a:rPr>
              <a:t> тысяч рублей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Раздел 02. «Национальная оборона»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30059401612381231"/>
                  <c:y val="-0.1063813211779519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</c:f>
              <c:strCache>
                <c:ptCount val="1"/>
                <c:pt idx="0">
                  <c:v>Национальная оборона (тыс. руб.)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657.5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Раздел 03. «Национальная безопасность и правоохранительная деятельность</a:t>
            </a:r>
            <a:r>
              <a:rPr lang="ru-RU" dirty="0" smtClean="0"/>
              <a:t>»</a:t>
            </a:r>
          </a:p>
          <a:p>
            <a:pPr>
              <a:defRPr/>
            </a:pPr>
            <a:r>
              <a:rPr lang="ru-RU" b="0" dirty="0" smtClean="0"/>
              <a:t>Всего составляет 10,0 тысяч рублей</a:t>
            </a:r>
            <a:endParaRPr lang="ru-RU" b="0" dirty="0"/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Раздел 03. «Национальная безопасность и правоохранительная деятельность»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24093374381726182"/>
                  <c:y val="-3.5503788720445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0310 «Обеспечение пожарной безопасности», тыс. рублей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Раздел 04. </a:t>
            </a:r>
            <a:r>
              <a:rPr lang="ru-RU" dirty="0" smtClean="0"/>
              <a:t>«Национальная экономика»</a:t>
            </a:r>
            <a:r>
              <a:rPr lang="ru-RU" baseline="0" dirty="0" smtClean="0"/>
              <a:t> </a:t>
            </a:r>
          </a:p>
          <a:p>
            <a:pPr>
              <a:defRPr/>
            </a:pPr>
            <a:r>
              <a:rPr lang="ru-RU" b="0" baseline="0" dirty="0" smtClean="0"/>
              <a:t>Всего составляет 10 640,00 тысяч рублей</a:t>
            </a:r>
            <a:endParaRPr lang="ru-RU" b="0" dirty="0"/>
          </a:p>
        </c:rich>
      </c:tx>
      <c:layout>
        <c:manualLayout>
          <c:xMode val="edge"/>
          <c:yMode val="edge"/>
          <c:x val="0.12234193684657457"/>
          <c:y val="1.8950069178943488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Раздел 04. "Национальная экономика"</c:v>
                </c:pt>
              </c:strCache>
            </c:strRef>
          </c:tx>
          <c:explosion val="25"/>
          <c:dPt>
            <c:idx val="1"/>
            <c:bubble3D val="0"/>
            <c:explosion val="0"/>
          </c:dPt>
          <c:dLbls>
            <c:dLbl>
              <c:idx val="0"/>
              <c:layout>
                <c:manualLayout>
                  <c:x val="0.10382703196484114"/>
                  <c:y val="-2.8425103768415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106247473680714E-3"/>
                  <c:y val="0.113700415073660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1282186594651876"/>
                  <c:y val="-4.0268891691772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0405 "Сельское хозяйство" (тыс. руб.)</c:v>
                </c:pt>
                <c:pt idx="1">
                  <c:v>0409 "Дорожная деятельность" (тыс. руб.)</c:v>
                </c:pt>
                <c:pt idx="2">
                  <c:v>0412 "Другие вопросы в области национальной экономики" (тыс. руб.)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363</c:v>
                </c:pt>
                <c:pt idx="1">
                  <c:v>10227</c:v>
                </c:pt>
                <c:pt idx="2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  <c:spPr>
        <a:noFill/>
      </c:spPr>
    </c:legend>
    <c:plotVisOnly val="1"/>
    <c:dispBlanksAs val="zero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slow">
    <p:split orient="vert" dir="in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92696"/>
            <a:ext cx="5966666" cy="9361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Александровское сельское поселение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3140968"/>
            <a:ext cx="1800200" cy="2592288"/>
          </a:xfrm>
          <a:prstGeom prst="rect">
            <a:avLst/>
          </a:prstGeom>
        </p:spPr>
      </p:pic>
      <p:pic>
        <p:nvPicPr>
          <p:cNvPr id="6" name="Рисунок 5" descr="Aleksandrovsko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628801"/>
            <a:ext cx="8280920" cy="4868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7216558"/>
      </p:ext>
    </p:extLst>
  </p:cSld>
  <p:clrMapOvr>
    <a:masterClrMapping/>
  </p:clrMapOvr>
  <p:transition advClick="0" advTm="5627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784976" cy="662473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17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Безвозмездные поступления из бюджетов других уровней</a:t>
            </a:r>
          </a:p>
          <a:p>
            <a:pPr marL="45720" indent="0">
              <a:buNone/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из бюджетов других уровней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2018 год составляют </a:t>
            </a:r>
            <a:r>
              <a:rPr lang="ru-RU" sz="1300" b="1" i="1" dirty="0" smtClean="0">
                <a:solidFill>
                  <a:schemeClr val="tx1"/>
                </a:solidFill>
                <a:latin typeface="Constantia" panose="02030602050306030303" pitchFamily="18" charset="0"/>
                <a:cs typeface="Times New Roman" pitchFamily="18" charset="0"/>
              </a:rPr>
              <a:t>39 405,10 </a:t>
            </a:r>
            <a:r>
              <a:rPr lang="ru-RU" sz="13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3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13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числе: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Дотация бюджетам поселений на поддержку мер по обеспечению сбалансированности бюджетов на 2018 год в сумме </a:t>
            </a:r>
            <a:r>
              <a:rPr lang="ru-RU" sz="1400" b="1" i="1" dirty="0" smtClean="0">
                <a:solidFill>
                  <a:schemeClr val="tx1"/>
                </a:solidFill>
              </a:rPr>
              <a:t>20 824,00 тыс. рублей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осуществление первичного воинского учета на территориях, где отсутствуют военные комиссариаты – </a:t>
            </a:r>
            <a:r>
              <a:rPr lang="ru-RU" sz="1400" b="1" i="1" dirty="0" smtClean="0">
                <a:solidFill>
                  <a:schemeClr val="tx1"/>
                </a:solidFill>
                <a:latin typeface="Constantia" panose="02030602050306030303" pitchFamily="18" charset="0"/>
                <a:cs typeface="Times New Roman" pitchFamily="18" charset="0"/>
              </a:rPr>
              <a:t>657,50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тыс. рублей;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обеспечение жилыми помещениями детей-сирот, детей, оставшихся без попечения родителей, а так же детей, находящихся под опекой (попечительством), не имеющих закрепленного жилого помещения – </a:t>
            </a:r>
            <a:r>
              <a:rPr lang="ru-RU" sz="1400" b="1" i="1" dirty="0" smtClean="0">
                <a:solidFill>
                  <a:schemeClr val="tx1"/>
                </a:solidFill>
                <a:latin typeface="Constantia" panose="02030602050306030303" pitchFamily="18" charset="0"/>
                <a:cs typeface="Times New Roman" pitchFamily="18" charset="0"/>
              </a:rPr>
              <a:t>963,30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создание условий управления многоквартирными домами – </a:t>
            </a:r>
            <a:r>
              <a:rPr lang="ru-RU" sz="1400" b="1" i="1" dirty="0" smtClean="0">
                <a:solidFill>
                  <a:schemeClr val="tx1"/>
                </a:solidFill>
                <a:latin typeface="Constantia" panose="02030602050306030303" pitchFamily="18" charset="0"/>
                <a:cs typeface="Times New Roman" pitchFamily="18" charset="0"/>
              </a:rPr>
              <a:t>13,30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тыс. рублей;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оказание помощи гражданам, имеющим в личном подсобном хозяйстве коров – </a:t>
            </a:r>
            <a:r>
              <a:rPr lang="ru-RU" sz="1400" b="1" i="1" dirty="0" smtClean="0">
                <a:solidFill>
                  <a:schemeClr val="tx1"/>
                </a:solidFill>
                <a:latin typeface="Constantia" panose="02030602050306030303" pitchFamily="18" charset="0"/>
                <a:cs typeface="Times New Roman" pitchFamily="18" charset="0"/>
              </a:rPr>
              <a:t>363,00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тыс. рублей;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На приобретение автогрейдера  </a:t>
            </a:r>
            <a:r>
              <a:rPr lang="ru-RU" sz="1400" b="1" i="1" dirty="0" smtClean="0"/>
              <a:t>3 000,00</a:t>
            </a:r>
            <a:r>
              <a:rPr lang="ru-RU" sz="1400" b="1" i="1" dirty="0" smtClean="0">
                <a:solidFill>
                  <a:schemeClr val="tx1"/>
                </a:solidFill>
              </a:rPr>
              <a:t> тыс.рублей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На компенсацию выпадающих доходов организациям, предоставляющим населению услуги теплоснабжения по тарифам, не обеспечивающим возмещение издержек </a:t>
            </a:r>
            <a:r>
              <a:rPr lang="ru-RU" sz="1400" b="1" i="1" dirty="0" smtClean="0"/>
              <a:t>10 845,00</a:t>
            </a:r>
            <a:r>
              <a:rPr lang="ru-RU" sz="1400" b="1" i="1" dirty="0" smtClean="0">
                <a:solidFill>
                  <a:schemeClr val="tx1"/>
                </a:solidFill>
              </a:rPr>
              <a:t> тыс.рублей</a:t>
            </a:r>
            <a:r>
              <a:rPr lang="ru-RU" sz="1400" dirty="0" smtClean="0">
                <a:solidFill>
                  <a:schemeClr val="tx1"/>
                </a:solidFill>
              </a:rPr>
              <a:t>;</a:t>
            </a:r>
          </a:p>
          <a:p>
            <a:pPr>
              <a:buNone/>
            </a:pPr>
            <a:r>
              <a:rPr lang="ru-RU" sz="1400" dirty="0" smtClean="0"/>
              <a:t>-	</a:t>
            </a:r>
            <a:r>
              <a:rPr lang="ru-RU" sz="1400" dirty="0" smtClean="0">
                <a:solidFill>
                  <a:schemeClr val="tx1"/>
                </a:solidFill>
              </a:rPr>
              <a:t>На капитальный ремонт  автомобильных дорог и инженерных сооружений на них в границах муниципальных районов и поселений </a:t>
            </a:r>
            <a:r>
              <a:rPr lang="ru-RU" sz="1400" b="1" i="1" dirty="0" smtClean="0">
                <a:solidFill>
                  <a:schemeClr val="tx1"/>
                </a:solidFill>
              </a:rPr>
              <a:t>2 267,00 </a:t>
            </a:r>
            <a:r>
              <a:rPr lang="ru-RU" sz="1400" b="1" i="1" dirty="0" err="1" smtClean="0">
                <a:solidFill>
                  <a:schemeClr val="tx1"/>
                </a:solidFill>
              </a:rPr>
              <a:t>тыс.рублей</a:t>
            </a:r>
            <a:r>
              <a:rPr lang="ru-RU" sz="1400" b="1" i="1" dirty="0" smtClean="0">
                <a:solidFill>
                  <a:schemeClr val="tx1"/>
                </a:solidFill>
              </a:rPr>
              <a:t>;</a:t>
            </a:r>
          </a:p>
          <a:p>
            <a:pPr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-	На </a:t>
            </a:r>
            <a:r>
              <a:rPr lang="ru-RU" sz="1400" dirty="0"/>
              <a:t>участие в реализации мероприятия "Формирование комфортной городской среды на территории Томской области" (</a:t>
            </a:r>
            <a:r>
              <a:rPr lang="ru-RU" sz="1400" dirty="0" err="1"/>
              <a:t>софинансирование</a:t>
            </a:r>
            <a:r>
              <a:rPr lang="ru-RU" sz="1400" dirty="0"/>
              <a:t>) </a:t>
            </a:r>
            <a:r>
              <a:rPr lang="ru-RU" sz="1400" b="1" i="1" dirty="0" smtClean="0">
                <a:solidFill>
                  <a:schemeClr val="tx1"/>
                </a:solidFill>
              </a:rPr>
              <a:t>472,00 </a:t>
            </a:r>
            <a:r>
              <a:rPr lang="ru-RU" sz="1400" b="1" i="1" dirty="0" err="1" smtClean="0">
                <a:solidFill>
                  <a:schemeClr val="tx1"/>
                </a:solidFill>
              </a:rPr>
              <a:t>тыс.рублей</a:t>
            </a:r>
            <a:r>
              <a:rPr lang="ru-RU" sz="1400" b="1" i="1" dirty="0" smtClean="0">
                <a:solidFill>
                  <a:schemeClr val="tx1"/>
                </a:solidFill>
              </a:rPr>
              <a:t>.</a:t>
            </a:r>
          </a:p>
          <a:p>
            <a:pPr>
              <a:buFontTx/>
              <a:buChar char="-"/>
            </a:pPr>
            <a:endParaRPr lang="ru-RU" sz="14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1000" dirty="0"/>
          </a:p>
          <a:p>
            <a:pPr>
              <a:buFontTx/>
              <a:buChar char="-"/>
            </a:pPr>
            <a:endParaRPr lang="ru-RU" sz="1000" dirty="0" smtClean="0"/>
          </a:p>
          <a:p>
            <a:pPr>
              <a:buFontTx/>
              <a:buChar char="-"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583969877"/>
      </p:ext>
    </p:extLst>
  </p:cSld>
  <p:clrMapOvr>
    <a:masterClrMapping/>
  </p:clrMapOvr>
  <p:transition spd="slow" advClick="0" advTm="73944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2530326"/>
              </p:ext>
            </p:extLst>
          </p:nvPr>
        </p:nvGraphicFramePr>
        <p:xfrm>
          <a:off x="251520" y="260648"/>
          <a:ext cx="8640960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 advClick="0" advTm="45000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51251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МО «Александровского сельского поселения»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23528" y="926429"/>
            <a:ext cx="849694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Расходы бюджета муниципального образования «Александровское сельское поселение на 2018 год и плановый период 2019 и 2020 годы рассчитан в соответствии с основными направлениями бюджетной и налоговой политики.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u="sng" dirty="0" smtClean="0">
                <a:cs typeface="Arial" pitchFamily="34" charset="0"/>
              </a:rPr>
              <a:t>Представляем Вашему вниманию развернутые расходы на 2018 год, которые составляют  78 269,840 тысяч рублей.</a:t>
            </a: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За базу для формирования действующих расходных обязательств на 2018 год приняты показатели сводной бюджетной росписи на 01 сентября 2017 года с учётом их уточнения по единой методике: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исключить расходы, производимые по разовым решениям.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уточнить ассигнования на принятые обязательства с учётом прекращающихся расходных обязательств срока действия и изменение контингента получателей.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Ассигнования на увеличение действующих и установление новых расходных обязательств на 2018 год предусматриваются в пределах, имеющихся для их реализации финансовых ресурсов в рамках установленных бюджетным законодательством ограничений.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 принимаемых расходных обязательствах на 2018 год учтены ассигнования на реализацию действующих муниципальных программ. В 2018 году из бюджета поселения финансируется 11 муниципальных программ (далее МП). Таким образом, проект бюджета поселения на 2018 год формируется в рамках муниципальных программ.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Ассигнования на реализацию муниципальных программ предусмотрены в 2018 году в сумме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53 147,955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тыс. рублей (72,85% от общего объёма расходов);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Перечень и объёмы финансирования муниципальных программ на 2018 год: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701232"/>
      </p:ext>
    </p:extLst>
  </p:cSld>
  <p:clrMapOvr>
    <a:masterClrMapping/>
  </p:clrMapOvr>
  <p:transition spd="slow" advClick="0" advTm="30076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361108"/>
              </p:ext>
            </p:extLst>
          </p:nvPr>
        </p:nvGraphicFramePr>
        <p:xfrm>
          <a:off x="251521" y="116631"/>
          <a:ext cx="8640958" cy="66021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3523"/>
                <a:gridCol w="6249767"/>
                <a:gridCol w="1407668"/>
              </a:tblGrid>
              <a:tr h="3697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 2018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год, тыс. руб.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84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 финансирования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53 147,955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103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"Комплексное развитие систем коммунальной инфраструктуры на территории Александровского сельского поселения на период 2013 -2015 годы и на перспективу до 2020 года"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12 306,831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577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"Социально - экономического развития Александровского сельского поселения на 2013 -2015 годы и на перспективу до 2020 года"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23 293,144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6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"Благоустройство Александровского сельского поселения на 2017 - 2020 годы"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3 180,780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103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"Повышение энергетической эффективности на территории Александровского сельского поселения Александровского района Томской области с 2010 по 2012 годы с перспективой до 2020 г."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700,000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6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"Социальная поддержка населения Александровского сельского поселения на 2017 -2020 годы"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2 297,00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577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"Организация временной занятости несовершеннолетних подростков на территории Александровского сельского поселения на 2016-2018 годы"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577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"Экологическое воспитание молодежи на территории Александровского сельского поселения на 2016-2018 годы"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22,500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577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"Патриотическое воспитание молодых граждан на территории Александровского сельского поселения на 2016-2018 годы"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108,700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577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"О проведение работ по уточнению записей в похозяйственных книгах в сельском поселении на 2018-2022 годы" Александровское сельское поселение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230,000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577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"Комплексное развитие систем транспортной инфраструктуры на территории Александровского сельского поселения на 2016-2032 годы"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7 227,00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577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"Обеспечение пожарной безопасности на территории муниципальное образования "Александровское сельское поселение" на 2016-2018 годы"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413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"Формирование современной городской среды на территории Александровского сельского поселения на 2018-2022 гг."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472,00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413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 Вырубка аварийных деревьев на территории Александровского сельского поселения на 2018-2021 гг."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 advClick="0" advTm="45000">
    <p:wheel spokes="3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988840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dirty="0" smtClean="0"/>
              <a:t> Общий объем расходов бюджета поселения в 2018 году составляет </a:t>
            </a:r>
            <a:r>
              <a:rPr lang="ru-RU" b="1" dirty="0" smtClean="0"/>
              <a:t>72 957,10 </a:t>
            </a:r>
            <a:r>
              <a:rPr lang="ru-RU" dirty="0" smtClean="0"/>
              <a:t>тыс. рублей.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 В соответствии с 244-ФЗ «О внесении изменений в Бюджетный кодекс и отдельные законодательные акты Российской Федерации», на основании Решения Совета Александровского сельского поселения от 16.10.2013 года № 91-13-16п с 1 января 2014 года создан муниципальный дорожный фонд муниципального образования «Александровское сельское поселение». Бюджетные ассигнования дорожного фонда запланированы  на 2018 год 10 227,00 тыс. рублей.</a:t>
            </a:r>
          </a:p>
          <a:p>
            <a:pPr algn="just"/>
            <a:r>
              <a:rPr lang="ru-RU" dirty="0" smtClean="0"/>
              <a:t>Структура расходов бюджета поселения по функциональной классификации расходов представлена в следующей таблице.</a:t>
            </a:r>
            <a:endParaRPr lang="ru-RU" dirty="0"/>
          </a:p>
        </p:txBody>
      </p:sp>
    </p:spTree>
  </p:cSld>
  <p:clrMapOvr>
    <a:masterClrMapping/>
  </p:clrMapOvr>
  <p:transition spd="slow" advClick="0" advTm="45000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43204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Общий объём расходов бюджета поселения в 2018 году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-1060311" y="90100"/>
            <a:ext cx="112646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								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580467"/>
              </p:ext>
            </p:extLst>
          </p:nvPr>
        </p:nvGraphicFramePr>
        <p:xfrm>
          <a:off x="467543" y="980728"/>
          <a:ext cx="8136904" cy="5343873"/>
        </p:xfrm>
        <a:graphic>
          <a:graphicData uri="http://schemas.openxmlformats.org/drawingml/2006/table">
            <a:tbl>
              <a:tblPr firstRow="1" firstCol="1" bandRow="1"/>
              <a:tblGrid>
                <a:gridCol w="1139619"/>
                <a:gridCol w="5325368"/>
                <a:gridCol w="1671917"/>
              </a:tblGrid>
              <a:tr h="7761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Раздел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95" marR="64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 показателей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95" marR="64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6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Сумма 2018 год, тыс. рублей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95" marR="64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20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0100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95" marR="64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Общегосударственные расходы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95" marR="64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21 873,189</a:t>
                      </a:r>
                    </a:p>
                  </a:txBody>
                  <a:tcPr marL="64895" marR="64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0200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95" marR="64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5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Национальная оборона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95" marR="64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657,50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95" marR="64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72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0300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95" marR="64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5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95" marR="64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10,000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95" marR="64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82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0400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95" marR="64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1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Национальная экономика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95" marR="64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10 640,000</a:t>
                      </a:r>
                    </a:p>
                  </a:txBody>
                  <a:tcPr marL="64895" marR="64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20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0500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95" marR="64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Жилищно-коммунальное хозяйство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95" marR="64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17 538,911</a:t>
                      </a:r>
                    </a:p>
                  </a:txBody>
                  <a:tcPr marL="64895" marR="64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20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0800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95" marR="64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Культура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95" marR="64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15 490,200</a:t>
                      </a:r>
                    </a:p>
                  </a:txBody>
                  <a:tcPr marL="64895" marR="64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95" marR="64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Социальная политика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95" marR="64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1 743,300</a:t>
                      </a:r>
                    </a:p>
                  </a:txBody>
                  <a:tcPr marL="64895" marR="64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20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1100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95" marR="64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1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Физическая культура и спорт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95" marR="64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3 499,00</a:t>
                      </a:r>
                    </a:p>
                  </a:txBody>
                  <a:tcPr marL="64895" marR="64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1200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95" marR="64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15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Средства массовой информации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95" marR="64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1 505,000</a:t>
                      </a:r>
                    </a:p>
                  </a:txBody>
                  <a:tcPr marL="64895" marR="64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95" marR="64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Итого расходов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95" marR="64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72 957,10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95" marR="64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9383457"/>
      </p:ext>
    </p:extLst>
  </p:cSld>
  <p:clrMapOvr>
    <a:masterClrMapping/>
  </p:clrMapOvr>
  <p:transition spd="slow" advClick="0" advTm="16119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12968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Особенности формирования бюджета по разделам функциональной классификации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1618197"/>
              </p:ext>
            </p:extLst>
          </p:nvPr>
        </p:nvGraphicFramePr>
        <p:xfrm>
          <a:off x="323528" y="1124744"/>
          <a:ext cx="8569325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53133919"/>
      </p:ext>
    </p:extLst>
  </p:cSld>
  <p:clrMapOvr>
    <a:masterClrMapping/>
  </p:clrMapOvr>
  <p:transition spd="slow" advClick="0" advTm="22029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7823307"/>
              </p:ext>
            </p:extLst>
          </p:nvPr>
        </p:nvGraphicFramePr>
        <p:xfrm>
          <a:off x="467544" y="548681"/>
          <a:ext cx="8280920" cy="5904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3977480"/>
      </p:ext>
    </p:extLst>
  </p:cSld>
  <p:clrMapOvr>
    <a:masterClrMapping/>
  </p:clrMapOvr>
  <p:transition spd="slow" advClick="0" advTm="6052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31032" y="260648"/>
          <a:ext cx="8712968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 advClick="0" advTm="45000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4561090"/>
              </p:ext>
            </p:extLst>
          </p:nvPr>
        </p:nvGraphicFramePr>
        <p:xfrm>
          <a:off x="467544" y="332656"/>
          <a:ext cx="8424936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6050338"/>
      </p:ext>
    </p:extLst>
  </p:cSld>
  <p:clrMapOvr>
    <a:masterClrMapping/>
  </p:clrMapOvr>
  <p:transition spd="slow" advClick="0" advTm="5102"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lide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636912"/>
            <a:ext cx="4871576" cy="3641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95536" y="764704"/>
            <a:ext cx="66967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Бюджета для граждан 2018 год и плановый период </a:t>
            </a:r>
          </a:p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2019 и 2020 годы.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060848"/>
            <a:ext cx="2863388" cy="41490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4018285"/>
              </p:ext>
            </p:extLst>
          </p:nvPr>
        </p:nvGraphicFramePr>
        <p:xfrm>
          <a:off x="179512" y="-99392"/>
          <a:ext cx="9360718" cy="6840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8313064"/>
      </p:ext>
    </p:extLst>
  </p:cSld>
  <p:clrMapOvr>
    <a:masterClrMapping/>
  </p:clrMapOvr>
  <p:transition spd="slow" advClick="0" advTm="10844"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4262246"/>
              </p:ext>
            </p:extLst>
          </p:nvPr>
        </p:nvGraphicFramePr>
        <p:xfrm>
          <a:off x="395536" y="404664"/>
          <a:ext cx="8424936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0418197"/>
      </p:ext>
    </p:extLst>
  </p:cSld>
  <p:clrMapOvr>
    <a:masterClrMapping/>
  </p:clrMapOvr>
  <p:transition spd="slow" advClick="0" advTm="11084">
    <p:push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0661309"/>
              </p:ext>
            </p:extLst>
          </p:nvPr>
        </p:nvGraphicFramePr>
        <p:xfrm>
          <a:off x="251520" y="188640"/>
          <a:ext cx="8640960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7486857"/>
      </p:ext>
    </p:extLst>
  </p:cSld>
  <p:clrMapOvr>
    <a:masterClrMapping/>
  </p:clrMapOvr>
  <p:transition spd="slow" advClick="0" advTm="10985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424936" cy="60486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Для соблюдения принципа полноты отражения доходов, расходов и источников финансирования дефицита бюджета, установленного ст. 32 Бюджетного кодекса Российской Федерации, в ведомственной структуре отражены расходы по следующим получателям средств бюджета поселения: 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Совет Александровского сельского поселения; 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Администрация Александровского сельского поселения;</a:t>
            </a:r>
          </a:p>
          <a:p>
            <a:pPr lvl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algn="ctr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Источники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финансирования дефицита бюджета поселения</a:t>
            </a:r>
          </a:p>
          <a:p>
            <a:pPr marL="45720" indent="0" algn="just">
              <a:buNone/>
            </a:pP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«Александровское сельское поселение» на 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сбалансированный. </a:t>
            </a:r>
          </a:p>
          <a:p>
            <a:pPr marL="45720" indent="0" algn="just">
              <a:buNone/>
            </a:pP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источниках финансирования дефицита бюджета планируется привлечение бюджетных кредитов и (или) кредитов в кредитных организациях на покрытия временно кассовых разрывов, возникающих при исполнении бюджета.</a:t>
            </a:r>
          </a:p>
          <a:p>
            <a:pPr marL="45720" indent="0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Муниципальный долг Александровского сельского поселения</a:t>
            </a:r>
          </a:p>
          <a:p>
            <a:pPr>
              <a:buNone/>
            </a:pPr>
            <a:r>
              <a:rPr lang="ru-RU" sz="2300" dirty="0" smtClean="0">
                <a:solidFill>
                  <a:schemeClr val="tx1"/>
                </a:solidFill>
              </a:rPr>
              <a:t>В соответствии с Программой муниципальных внутренних заимствований и Программой муниципальных гарантий на 2018 год установлен предельный объем муниципального внутреннего долга, который не превышает утвержденный общий годовой объем доходов бюджета поселения, предельный объем муниципальных заимствований не превышает сумму, направляемую в текущем финансовом году на финансирование дефицита бюджета и погашение муниципальных долговых обязательств. </a:t>
            </a:r>
          </a:p>
          <a:p>
            <a:pPr>
              <a:buNone/>
            </a:pPr>
            <a:r>
              <a:rPr lang="ru-RU" sz="2300" dirty="0" smtClean="0">
                <a:solidFill>
                  <a:schemeClr val="tx1"/>
                </a:solidFill>
              </a:rPr>
              <a:t>Верхний предел муниципального внутреннего долга на 1 января 2018 года установлен в сумме 0,0 тыс. рублей, в том числе верхний предел долга по муниципальным гарантиям 0,0 тыс. рублей.</a:t>
            </a:r>
          </a:p>
          <a:p>
            <a:pPr marL="4572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736259"/>
      </p:ext>
    </p:extLst>
  </p:cSld>
  <p:clrMapOvr>
    <a:masterClrMapping/>
  </p:clrMapOvr>
  <p:transition spd="slow" advClick="0" advTm="30747">
    <p:cover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2" y="1268760"/>
            <a:ext cx="7920880" cy="331236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8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8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657232"/>
      </p:ext>
    </p:extLst>
  </p:cSld>
  <p:clrMapOvr>
    <a:masterClrMapping/>
  </p:clrMapOvr>
  <p:transition spd="slow" advClick="0" advTm="10000"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268760"/>
            <a:ext cx="820891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Представляем Вашему вниманию «Бюджет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для граждан»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который познакомит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вас с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основными положениями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бюджета Александровского сельского поселения на 2018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годи плановый период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годы.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Граждане — и как налогоплательщики, и как потребители общественных благ — должны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быть уверены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том, что передаваемые ими в распоряжение государства средства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используются прозрачно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эффективно, приносят конкретные результаты как для общества в целом, так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каждой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семьи, для каждого человека.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Формирование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бюджета Александровского сельского поселения осуществлялось в соответствии с Бюджетным кодексом Российской Федерации, Положением «О бюджетном процессе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образовании «Александровское сельское поселение», утвержденным решением Совета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Александровского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сельского поселения от 15.05.2013 года № 54-13-11п  и другими нормативно-правовыми актами.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 формировании проекта бюджета поселения учитывались принятые федеральные законы, предусматривающие внесения изменений в бюджетное и налоговое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законодательство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проекте бюджета поселения обеспечено соблюдение принципов бюджетной системы, основными из которых является: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обеспечение сбалансированности бюджета;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исполнения действующих и принимаемых расходных обязательств;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расширение сферы применения программно-целевого принципа;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повышение качества и доступности предоставления муниципальных услуг, оказываемых муниципальными учреждениями поселения; решение других задач бюджетной политики, сформулированных в соответствии с основными направлениями бюджетной и налоговой политики Александровского сельского поселения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2018 год и плановый период 2019 и 2020 годы.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576442"/>
      </p:ext>
    </p:extLst>
  </p:cSld>
  <p:clrMapOvr>
    <a:masterClrMapping/>
  </p:clrMapOvr>
  <p:transition spd="slow" advClick="0" advTm="31055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39552" y="980728"/>
            <a:ext cx="7920880" cy="208823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поселения сформированы в соответствии с бюджетным законодательством Российской Федерации, законодательством о налогах и сборах и законодательством об иных обязательных платежах.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учетом финансовой помощи из бюджетов других уровней, доходы спрогнозированы 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2018 году в сумме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72 957,10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2019 году в сумме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60 968,30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2020 году в сумме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64 769,80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7904630"/>
              </p:ext>
            </p:extLst>
          </p:nvPr>
        </p:nvGraphicFramePr>
        <p:xfrm>
          <a:off x="467544" y="3185592"/>
          <a:ext cx="835292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95536" y="188640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spcBef>
                <a:spcPct val="0"/>
              </a:spcBef>
              <a:buClr>
                <a:srgbClr val="FEA022">
                  <a:lumMod val="75000"/>
                </a:srgbClr>
              </a:buClr>
              <a:buSzPct val="128000"/>
            </a:pPr>
            <a:r>
              <a:rPr lang="ru-RU" sz="2000" b="1" u="sng" dirty="0" smtClean="0">
                <a:solidFill>
                  <a:srgbClr val="7030A0"/>
                </a:solidFill>
                <a:latin typeface="Arial"/>
                <a:ea typeface="+mj-ea"/>
                <a:cs typeface="+mj-cs"/>
              </a:rPr>
              <a:t>Доходы </a:t>
            </a:r>
            <a:r>
              <a:rPr lang="ru-RU" sz="2000" b="1" u="sng" dirty="0" err="1" smtClean="0">
                <a:solidFill>
                  <a:srgbClr val="7030A0"/>
                </a:solidFill>
                <a:latin typeface="Arial"/>
                <a:ea typeface="+mj-ea"/>
                <a:cs typeface="+mj-cs"/>
              </a:rPr>
              <a:t>бюдета</a:t>
            </a:r>
            <a:r>
              <a:rPr lang="ru-RU" sz="2000" b="1" u="sng" dirty="0" smtClean="0">
                <a:solidFill>
                  <a:srgbClr val="7030A0"/>
                </a:solidFill>
                <a:latin typeface="Arial"/>
                <a:ea typeface="+mj-ea"/>
                <a:cs typeface="+mj-cs"/>
              </a:rPr>
              <a:t> МО «Александровское сельское поселение»</a:t>
            </a:r>
            <a:endParaRPr lang="ru-RU" sz="2000" b="1" dirty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3E3D2D">
                      <a:alpha val="65000"/>
                    </a:srgbClr>
                  </a:gs>
                </a:gsLst>
                <a:lin ang="5400000" scaled="0"/>
              </a:gradFill>
              <a:latin typeface="Arial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 advTm="45000"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23528" y="260648"/>
            <a:ext cx="8640960" cy="309634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Расчёт объёма налоговых и неналоговых доходов бюджета базируются на прогнозируемом поступлении доходов в бюджет поселения в 2016 году и рассчитан с учётом индекса потребительских цен, рекомендованного Департаментом финансов томской области в размере: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- на 2018 год в размере 103,9%;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- на 2019 год в размере 104,0%;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- на 2020 год в размере 104,0%.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На 2018-2020 годы налоговые и неналоговые доходы запланированы в следующих объёмах: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- в 2018 году в сумме </a:t>
            </a:r>
            <a:r>
              <a:rPr lang="ru-RU" b="1" dirty="0" smtClean="0"/>
              <a:t>33 552,00 </a:t>
            </a:r>
            <a:r>
              <a:rPr lang="ru-RU" dirty="0" smtClean="0"/>
              <a:t>тыс. рублей (104,7% от ожидаемого исполнения 2017 года)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- в 2018 году в сумме </a:t>
            </a:r>
            <a:r>
              <a:rPr lang="ru-RU" b="1" dirty="0" smtClean="0"/>
              <a:t>35 013,00 </a:t>
            </a:r>
            <a:r>
              <a:rPr lang="ru-RU" dirty="0" smtClean="0"/>
              <a:t>тыс. рублей (104,4% от ожидаемого исполнения 2018 года)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- в 2019 году в сумме </a:t>
            </a:r>
            <a:r>
              <a:rPr lang="ru-RU" b="1" dirty="0" smtClean="0"/>
              <a:t>38 515,000 </a:t>
            </a:r>
            <a:r>
              <a:rPr lang="ru-RU" dirty="0" smtClean="0"/>
              <a:t>тыс. рублей (107,15% от ожидаемого исполнения 2020 года)</a:t>
            </a:r>
          </a:p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70793334"/>
              </p:ext>
            </p:extLst>
          </p:nvPr>
        </p:nvGraphicFramePr>
        <p:xfrm>
          <a:off x="323850" y="3068638"/>
          <a:ext cx="8496300" cy="3529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 advClick="0" advTm="45000">
    <p:spli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57200"/>
            <a:ext cx="8352928" cy="8115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Особенности расчётов поступлений по доходным источникам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5040559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ru-RU" sz="25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Представляем Вашему вниманию развернутые доходы 2018 года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ru-RU" sz="25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5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Налоговые доходы</a:t>
            </a:r>
            <a:endParaRPr lang="ru-RU" sz="2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Налоговые доходы бюджета поселения формируются за счет средств от уплаты федеральных и местных налогов и сборов по нормативам, установленным законодательными актами Российской Федерации и субъектов Российской Федерации.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налоговые доходы запланированы  в сумме </a:t>
            </a: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31 725,00 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рублей: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1.1</a:t>
            </a: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</a:t>
            </a:r>
            <a:r>
              <a:rPr lang="ru-RU" sz="25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лиц</a:t>
            </a:r>
            <a:r>
              <a:rPr lang="ru-RU" sz="2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поступление 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 на доходы физических лиц в бюджет 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поселения спрогнозирован 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 в сумме </a:t>
            </a: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28 158,00 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рублей;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1.2</a:t>
            </a: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на имущество физических </a:t>
            </a:r>
            <a:r>
              <a:rPr lang="ru-RU" sz="25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лиц</a:t>
            </a:r>
            <a:r>
              <a:rPr lang="ru-RU" sz="2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 данного вида доходов сформирован на основании прогноза, предоставленного УФМС России по Томской области № 5, 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составляет 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 в сумме </a:t>
            </a: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892,00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рублей;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1.3 </a:t>
            </a:r>
            <a:r>
              <a:rPr lang="ru-RU" sz="25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Земельный </a:t>
            </a:r>
            <a:r>
              <a:rPr lang="ru-RU" sz="25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</a:t>
            </a:r>
            <a:r>
              <a:rPr lang="ru-RU" sz="2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данным прогноза налоговой службы ожидается поступление данного вида налога в 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 на сумму </a:t>
            </a: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1 051,00 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рублей;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1.4</a:t>
            </a: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5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Акцизы по подакцизным </a:t>
            </a:r>
            <a:r>
              <a:rPr lang="ru-RU" sz="25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товарам</a:t>
            </a:r>
            <a:r>
              <a:rPr lang="ru-RU" sz="2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 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поступлений 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определён 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Департаментом финансов Томской области и составляет на 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1 </a:t>
            </a: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593,00  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760775"/>
      </p:ext>
    </p:extLst>
  </p:cSld>
  <p:clrMapOvr>
    <a:masterClrMapping/>
  </p:clrMapOvr>
  <p:transition spd="slow" advClick="0" advTm="15429">
    <p:cover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1221824"/>
              </p:ext>
            </p:extLst>
          </p:nvPr>
        </p:nvGraphicFramePr>
        <p:xfrm>
          <a:off x="323528" y="404664"/>
          <a:ext cx="8568952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5590649"/>
      </p:ext>
    </p:extLst>
  </p:cSld>
  <p:clrMapOvr>
    <a:masterClrMapping/>
  </p:clrMapOvr>
  <p:transition spd="slow" advClick="0" advTm="11397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332656"/>
            <a:ext cx="8496943" cy="6192688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Неналоговые доходы</a:t>
            </a:r>
          </a:p>
          <a:p>
            <a:pPr marL="4572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Ожидаемое исполнение неналоговых доходов бюджета поселения 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 оценивается в объёме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1 827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рублей.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Основными источниками формирования доходов, входящими в состав раздела «Доходы от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использования имущества, находящегося в муниципальной собственности»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являются:</a:t>
            </a:r>
          </a:p>
          <a:p>
            <a:pPr marL="45720" indent="0" algn="just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2.1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арендной платы за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имущество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 в сумме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1 499,00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рублей;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2.2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Прочие поступления от использования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имущества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составляет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 в сумме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228,00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pPr marL="45720" indent="0" algn="just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2.3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продажи материальных и нематериальных активов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2018 году в сумме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100,00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рублей;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595556"/>
      </p:ext>
    </p:extLst>
  </p:cSld>
  <p:clrMapOvr>
    <a:masterClrMapping/>
  </p:clrMapOvr>
  <p:transition spd="slow" advClick="0" advTm="32321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609215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8369286"/>
      </p:ext>
    </p:extLst>
  </p:cSld>
  <p:clrMapOvr>
    <a:masterClrMapping/>
  </p:clrMapOvr>
  <p:transition spd="slow" advClick="0" advTm="13711">
    <p:strips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1081</TotalTime>
  <Words>1718</Words>
  <Application>Microsoft Office PowerPoint</Application>
  <PresentationFormat>Экран (4:3)</PresentationFormat>
  <Paragraphs>191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Александровское сельское поселение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расчётов поступлений по доходным источникам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бюджета МО «Александровского сельского поселения»</vt:lpstr>
      <vt:lpstr>Презентация PowerPoint</vt:lpstr>
      <vt:lpstr>Презентация PowerPoint</vt:lpstr>
      <vt:lpstr>Общий объём расходов бюджета поселения в 2018 году</vt:lpstr>
      <vt:lpstr>Особенности формирования бюджета по разделам функциональной классификации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Финансист</dc:creator>
  <cp:lastModifiedBy>Офицеров</cp:lastModifiedBy>
  <cp:revision>78</cp:revision>
  <dcterms:created xsi:type="dcterms:W3CDTF">2016-07-21T04:42:13Z</dcterms:created>
  <dcterms:modified xsi:type="dcterms:W3CDTF">2018-01-31T09:47:12Z</dcterms:modified>
</cp:coreProperties>
</file>