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1.xml" ContentType="application/vnd.openxmlformats-officedocument.presentationml.tag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26"/>
  </p:notesMasterIdLst>
  <p:sldIdLst>
    <p:sldId id="256" r:id="rId2"/>
    <p:sldId id="280" r:id="rId3"/>
    <p:sldId id="257" r:id="rId4"/>
    <p:sldId id="274" r:id="rId5"/>
    <p:sldId id="275" r:id="rId6"/>
    <p:sldId id="259" r:id="rId7"/>
    <p:sldId id="272" r:id="rId8"/>
    <p:sldId id="260" r:id="rId9"/>
    <p:sldId id="273" r:id="rId10"/>
    <p:sldId id="261" r:id="rId11"/>
    <p:sldId id="276" r:id="rId12"/>
    <p:sldId id="262" r:id="rId13"/>
    <p:sldId id="277" r:id="rId14"/>
    <p:sldId id="278" r:id="rId15"/>
    <p:sldId id="263" r:id="rId16"/>
    <p:sldId id="264" r:id="rId17"/>
    <p:sldId id="265" r:id="rId18"/>
    <p:sldId id="279" r:id="rId19"/>
    <p:sldId id="266" r:id="rId20"/>
    <p:sldId id="267" r:id="rId21"/>
    <p:sldId id="268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тыс.рублей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555229495573291"/>
                  <c:y val="-0.266283049160115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100563,182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947059522122064"/>
                  <c:y val="-0.252450163489459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82319,498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186847055308033"/>
                  <c:y val="-0.273199491995442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82805,608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100563.182</c:v>
                </c:pt>
                <c:pt idx="1">
                  <c:v>82319.498000000007</c:v>
                </c:pt>
                <c:pt idx="2">
                  <c:v>82805.607999999993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007072"/>
        <c:axId val="220007464"/>
        <c:axId val="0"/>
      </c:bar3DChart>
      <c:catAx>
        <c:axId val="22000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007464"/>
        <c:crosses val="autoZero"/>
        <c:auto val="1"/>
        <c:lblAlgn val="ctr"/>
        <c:lblOffset val="100"/>
        <c:noMultiLvlLbl val="0"/>
      </c:catAx>
      <c:valAx>
        <c:axId val="220007464"/>
        <c:scaling>
          <c:orientation val="minMax"/>
          <c:max val="140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20007072"/>
        <c:crosses val="autoZero"/>
        <c:crossBetween val="between"/>
        <c:majorUnit val="70000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</a:t>
            </a:r>
            <a:r>
              <a:rPr lang="ru-RU" dirty="0" smtClean="0"/>
              <a:t>0500 </a:t>
            </a:r>
            <a:r>
              <a:rPr lang="ru-RU" dirty="0"/>
              <a:t>"Жилищно-коммунальное </a:t>
            </a:r>
            <a:r>
              <a:rPr lang="ru-RU" dirty="0" smtClean="0"/>
              <a:t>хозяйство" </a:t>
            </a:r>
          </a:p>
          <a:p>
            <a:pPr>
              <a:defRPr/>
            </a:pPr>
            <a:r>
              <a:rPr lang="ru-RU" b="0" dirty="0" smtClean="0"/>
              <a:t>Всего</a:t>
            </a:r>
            <a:r>
              <a:rPr lang="ru-RU" b="0" baseline="0" dirty="0" smtClean="0"/>
              <a:t> составляет </a:t>
            </a:r>
            <a:r>
              <a:rPr lang="ru-RU" b="0" baseline="0" dirty="0" smtClean="0"/>
              <a:t>18 142,894 </a:t>
            </a:r>
            <a:r>
              <a:rPr lang="ru-RU" b="0" baseline="0" dirty="0" smtClean="0"/>
              <a:t>тысяч рублей</a:t>
            </a:r>
            <a:endParaRPr lang="ru-RU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85379369403074"/>
          <c:y val="0.15711514510083674"/>
          <c:w val="0.75136576061793547"/>
          <c:h val="0.38470798566241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0500 "Жилищно-коммунальное хозяйство"</c:v>
                </c:pt>
              </c:strCache>
            </c:strRef>
          </c:tx>
          <c:spPr>
            <a:gradFill rotWithShape="1">
              <a:gsLst>
                <a:gs pos="28000">
                  <a:schemeClr val="accent6">
                    <a:tint val="18000"/>
                    <a:satMod val="120000"/>
                    <a:lumMod val="88000"/>
                  </a:schemeClr>
                </a:gs>
                <a:gs pos="100000">
                  <a:schemeClr val="accent6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0.10718194907698325"/>
                  <c:y val="3.713037732649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684814348642915E-2"/>
                  <c:y val="4.8269490524444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0501 Жилищное хозяйство, тыс.руб.</c:v>
                </c:pt>
                <c:pt idx="1">
                  <c:v>0502 Коммунальное хозяйство, тыс. руб.</c:v>
                </c:pt>
                <c:pt idx="2">
                  <c:v>0503 Благоустройство, тыс. руб.</c:v>
                </c:pt>
              </c:strCache>
            </c:strRef>
          </c:cat>
          <c:val>
            <c:numRef>
              <c:f>Лист1!$B$2:$B$4</c:f>
              <c:numCache>
                <c:formatCode>#\ ##0.000</c:formatCode>
                <c:ptCount val="3"/>
                <c:pt idx="0">
                  <c:v>985</c:v>
                </c:pt>
                <c:pt idx="1">
                  <c:v>2050.3980000000001</c:v>
                </c:pt>
                <c:pt idx="2">
                  <c:v>15107.495999999999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006680"/>
        <c:axId val="220008248"/>
      </c:barChart>
      <c:catAx>
        <c:axId val="220006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0008248"/>
        <c:crosses val="autoZero"/>
        <c:auto val="1"/>
        <c:lblAlgn val="ctr"/>
        <c:lblOffset val="100"/>
        <c:noMultiLvlLbl val="0"/>
      </c:catAx>
      <c:valAx>
        <c:axId val="220008248"/>
        <c:scaling>
          <c:orientation val="minMax"/>
        </c:scaling>
        <c:delete val="0"/>
        <c:axPos val="l"/>
        <c:majorGridlines/>
        <c:numFmt formatCode="#\ ##0.000" sourceLinked="1"/>
        <c:majorTickMark val="out"/>
        <c:minorTickMark val="none"/>
        <c:tickLblPos val="nextTo"/>
        <c:crossAx val="220006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0800 "Культура",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#\ ##0.000</c:formatCode>
                <c:ptCount val="1"/>
                <c:pt idx="0">
                  <c:v>18277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Раздел 1000 "Социальная политика",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#\ ##0.000</c:formatCode>
                <c:ptCount val="1"/>
                <c:pt idx="0">
                  <c:v>2252.3000000000002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Раздел 1100 "Физическая культура и спорт",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#\ ##0.000</c:formatCode>
                <c:ptCount val="1"/>
                <c:pt idx="0">
                  <c:v>6867.7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014928"/>
        <c:axId val="220004720"/>
      </c:barChart>
      <c:catAx>
        <c:axId val="16901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004720"/>
        <c:crosses val="autoZero"/>
        <c:auto val="1"/>
        <c:lblAlgn val="ctr"/>
        <c:lblOffset val="100"/>
        <c:noMultiLvlLbl val="0"/>
      </c:catAx>
      <c:valAx>
        <c:axId val="220004720"/>
        <c:scaling>
          <c:orientation val="minMax"/>
        </c:scaling>
        <c:delete val="0"/>
        <c:axPos val="l"/>
        <c:majorGridlines/>
        <c:numFmt formatCode="#\ ##0.000" sourceLinked="1"/>
        <c:majorTickMark val="out"/>
        <c:minorTickMark val="none"/>
        <c:tickLblPos val="nextTo"/>
        <c:crossAx val="169014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95120105363411"/>
          <c:y val="0.17197306940352733"/>
          <c:w val="0.36800421985401433"/>
          <c:h val="0.7472793572106292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1200 "Средства массовой </a:t>
            </a:r>
            <a:r>
              <a:rPr lang="ru-RU" dirty="0" smtClean="0"/>
              <a:t>информации«</a:t>
            </a:r>
          </a:p>
          <a:p>
            <a:pPr>
              <a:defRPr/>
            </a:pPr>
            <a:r>
              <a:rPr lang="ru-RU" b="0" dirty="0" smtClean="0"/>
              <a:t>Всего составляет </a:t>
            </a:r>
            <a:r>
              <a:rPr lang="ru-RU" b="0" dirty="0" smtClean="0"/>
              <a:t>900,000 </a:t>
            </a:r>
            <a:r>
              <a:rPr lang="ru-RU" b="0" dirty="0" smtClean="0"/>
              <a:t>тысяч рублей</a:t>
            </a:r>
            <a:endParaRPr lang="ru-RU" b="0" dirty="0"/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30629467096249"/>
          <c:y val="0.17741958134489427"/>
          <c:w val="0.84930875736029332"/>
          <c:h val="0.551354936842223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1200 "Средства массовой информации"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515905640114063E-2"/>
                  <c:y val="-5.152361348114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864626152649705E-2"/>
                  <c:y val="-5.746864580589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1201 "Телевидение и радиовещание", тыс.руб.</c:v>
                </c:pt>
                <c:pt idx="1">
                  <c:v>1202 "Периодическая печать и издательства", тыс.руб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450</c:v>
                </c:pt>
                <c:pt idx="1">
                  <c:v>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2021360"/>
        <c:axId val="172020576"/>
        <c:axId val="0"/>
      </c:bar3DChart>
      <c:catAx>
        <c:axId val="17202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2020576"/>
        <c:crosses val="autoZero"/>
        <c:auto val="1"/>
        <c:lblAlgn val="ctr"/>
        <c:lblOffset val="100"/>
        <c:noMultiLvlLbl val="0"/>
      </c:catAx>
      <c:valAx>
        <c:axId val="17202057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72021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75388110118522"/>
          <c:y val="0.21342151806919957"/>
          <c:w val="0.52538363758341866"/>
          <c:h val="0.667047693725528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(всего),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7159940209267562E-2"/>
                  <c:y val="-0.22312193894495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0717488789237665E-2"/>
                  <c:y val="-0.1871345294377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8654708520179366E-2"/>
                  <c:y val="-0.28789955942343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53506.341999999997</c:v>
                </c:pt>
                <c:pt idx="1">
                  <c:v>53521.25</c:v>
                </c:pt>
                <c:pt idx="2">
                  <c:v>56829.84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003936"/>
        <c:axId val="220007856"/>
        <c:axId val="0"/>
      </c:bar3DChart>
      <c:catAx>
        <c:axId val="22000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007856"/>
        <c:crosses val="autoZero"/>
        <c:auto val="1"/>
        <c:lblAlgn val="ctr"/>
        <c:lblOffset val="100"/>
        <c:noMultiLvlLbl val="0"/>
      </c:catAx>
      <c:valAx>
        <c:axId val="2200078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20003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</a:t>
            </a:r>
            <a:r>
              <a:rPr lang="ru-RU" dirty="0" smtClean="0"/>
              <a:t>доходы </a:t>
            </a:r>
            <a:r>
              <a:rPr lang="ru-RU" sz="2160" b="1" i="0" u="none" strike="noStrike" baseline="0" dirty="0" smtClean="0">
                <a:effectLst/>
              </a:rPr>
              <a:t>46 308,200 </a:t>
            </a:r>
            <a:r>
              <a:rPr lang="ru-RU" dirty="0" smtClean="0"/>
              <a:t>тыс. рублей 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2291580113880905E-2"/>
          <c:y val="9.6443891058175094E-2"/>
          <c:w val="0.58853031269168044"/>
          <c:h val="0.854086673296463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37336  тыс. руб.</c:v>
                </c:pt>
                <c:pt idx="1">
                  <c:v>Налог на имущество физических лиц 6664,2 тыс. руб.</c:v>
                </c:pt>
                <c:pt idx="2">
                  <c:v>Земельный налог 4764,8 тыс. руб.</c:v>
                </c:pt>
                <c:pt idx="3">
                  <c:v>Акцизы по подакцизным товарам 2 396 тыс. руб.</c:v>
                </c:pt>
                <c:pt idx="4">
                  <c:v>Единый сельскохозяйственный налог 62 тыс. руб.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37336</c:v>
                </c:pt>
                <c:pt idx="1">
                  <c:v>6664.2</c:v>
                </c:pt>
                <c:pt idx="2">
                  <c:v>4764.8</c:v>
                </c:pt>
                <c:pt idx="3">
                  <c:v>2396</c:v>
                </c:pt>
                <c:pt idx="4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82925239865973"/>
          <c:y val="0.1212427955159454"/>
          <c:w val="0.35281490665369586"/>
          <c:h val="0.7657736538758567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</a:t>
            </a:r>
            <a:r>
              <a:rPr lang="ru-RU" dirty="0" smtClean="0"/>
              <a:t>доходы 2</a:t>
            </a:r>
            <a:r>
              <a:rPr lang="ru-RU" baseline="0" dirty="0" smtClean="0"/>
              <a:t> 532</a:t>
            </a:r>
            <a:r>
              <a:rPr lang="ru-RU" dirty="0" smtClean="0"/>
              <a:t>,540 тысяч рублей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2500000000000001E-2"/>
          <c:y val="0.12087314085739286"/>
          <c:w val="0.62435695538057778"/>
          <c:h val="0.832475940507436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 от арендной платы за имущество 2332,540 тыс. руб.</c:v>
                </c:pt>
                <c:pt idx="1">
                  <c:v>Прочие поступления от использования имущества 260 тыс. руб.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2332.54</c:v>
                </c:pt>
                <c:pt idx="1">
                  <c:v>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2027777777778"/>
          <c:y val="9.041017789442983E-2"/>
          <c:w val="0.31963888888888897"/>
          <c:h val="0.8711796442111405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</a:t>
            </a:r>
            <a:r>
              <a:rPr lang="ru-RU" dirty="0" smtClean="0"/>
              <a:t>2024 </a:t>
            </a:r>
            <a:r>
              <a:rPr lang="ru-RU" dirty="0" smtClean="0"/>
              <a:t>года</a:t>
            </a:r>
          </a:p>
          <a:p>
            <a:pPr>
              <a:defRPr/>
            </a:pPr>
            <a:r>
              <a:rPr lang="ru-RU" dirty="0" smtClean="0"/>
              <a:t>Всего 100 </a:t>
            </a:r>
            <a:r>
              <a:rPr lang="ru-RU" dirty="0" smtClean="0"/>
              <a:t>563,182 </a:t>
            </a:r>
            <a:r>
              <a:rPr lang="ru-RU" dirty="0" smtClean="0"/>
              <a:t>тысяч рублей</a:t>
            </a:r>
            <a:endParaRPr lang="ru-RU" dirty="0"/>
          </a:p>
        </c:rich>
      </c:tx>
      <c:layout>
        <c:manualLayout>
          <c:xMode val="edge"/>
          <c:yMode val="edge"/>
          <c:x val="0.22533780968781247"/>
          <c:y val="6.935871045539260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2021 года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1172392882272341E-2"/>
                  <c:y val="-0.10378200799162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372773395548643E-2"/>
                  <c:y val="2.945693299995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87335666407436E-2"/>
                  <c:y val="-0.22387228510190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доходы, тыс. рублей</c:v>
                </c:pt>
                <c:pt idx="1">
                  <c:v>неналоговые доходы, тыс. рублей</c:v>
                </c:pt>
                <c:pt idx="2">
                  <c:v>безвозмездные поступления, тыс. рублей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44464.302000000003</c:v>
                </c:pt>
                <c:pt idx="1">
                  <c:v>2592.54</c:v>
                </c:pt>
                <c:pt idx="2">
                  <c:v>53506.341999999997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Раздел 01. "Общегосударственные вопросы</a:t>
            </a:r>
            <a:r>
              <a:rPr lang="ru-RU" sz="1800" dirty="0" smtClean="0"/>
              <a:t>", </a:t>
            </a:r>
          </a:p>
          <a:p>
            <a:pPr>
              <a:defRPr/>
            </a:pPr>
            <a:r>
              <a:rPr lang="ru-RU" sz="1800" dirty="0" smtClean="0"/>
              <a:t>всего составляет </a:t>
            </a:r>
            <a:r>
              <a:rPr lang="ru-RU" sz="1800" dirty="0" smtClean="0"/>
              <a:t>28</a:t>
            </a:r>
            <a:r>
              <a:rPr lang="ru-RU" sz="1800" baseline="0" dirty="0" smtClean="0"/>
              <a:t> 891,661 </a:t>
            </a:r>
            <a:r>
              <a:rPr lang="ru-RU" sz="1800" dirty="0" smtClean="0"/>
              <a:t> </a:t>
            </a:r>
            <a:r>
              <a:rPr lang="ru-RU" sz="1800" dirty="0" smtClean="0"/>
              <a:t>тыс</a:t>
            </a:r>
            <a:r>
              <a:rPr lang="ru-RU" sz="1800" dirty="0"/>
              <a:t>. рублей</a:t>
            </a:r>
          </a:p>
        </c:rich>
      </c:tx>
      <c:layout>
        <c:manualLayout>
          <c:xMode val="edge"/>
          <c:yMode val="edge"/>
          <c:x val="4.556951685226083E-4"/>
          <c:y val="2.434853729702547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01. "Общегосударственные вопросы", тыс. рублей</c:v>
                </c:pt>
              </c:strCache>
            </c:strRef>
          </c:tx>
          <c:explosion val="25"/>
          <c:dPt>
            <c:idx val="2"/>
            <c:bubble3D val="0"/>
            <c:explosion val="69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28068138388963"/>
                  <c:y val="8.1043937304447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589970621956803E-3"/>
                  <c:y val="5.4172042054065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727102192996532E-2"/>
                  <c:y val="-6.4266797158829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481204762335423E-2"/>
                  <c:y val="-6.259155458675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0102 "Функционирование высшего должностного лица"</c:v>
                </c:pt>
                <c:pt idx="1">
                  <c:v>0103 "Функционирование представительных органов"</c:v>
                </c:pt>
                <c:pt idx="2">
                  <c:v>0104 "Функционирование органов исполнительной власти"</c:v>
                </c:pt>
                <c:pt idx="3">
                  <c:v>0106 "Обеспечение деятельности финансовых органов, органов бюджетного надзора"</c:v>
                </c:pt>
                <c:pt idx="4">
                  <c:v>0111 "Создание резервного фонда"</c:v>
                </c:pt>
                <c:pt idx="5">
                  <c:v>0113 "Другие общегосударственные расходы"</c:v>
                </c:pt>
              </c:strCache>
            </c:strRef>
          </c:cat>
          <c:val>
            <c:numRef>
              <c:f>Лист1!$B$2:$B$7</c:f>
              <c:numCache>
                <c:formatCode>#\ ##0.000</c:formatCode>
                <c:ptCount val="6"/>
                <c:pt idx="0">
                  <c:v>2039.8910000000001</c:v>
                </c:pt>
                <c:pt idx="1">
                  <c:v>1033.8979999999999</c:v>
                </c:pt>
                <c:pt idx="2">
                  <c:v>19381.255000000001</c:v>
                </c:pt>
                <c:pt idx="3">
                  <c:v>1006.1</c:v>
                </c:pt>
                <c:pt idx="4">
                  <c:v>600</c:v>
                </c:pt>
                <c:pt idx="5">
                  <c:v>4830.5169999999998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403243546020242"/>
          <c:y val="5.7709763680669837E-2"/>
          <c:w val="0.42191922934420178"/>
          <c:h val="0.9422902363193306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4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noFill/>
    </a:ln>
    <a:scene3d>
      <a:camera prst="orthographicFront"/>
      <a:lightRig rig="threePt" dir="t"/>
    </a:scene3d>
    <a:sp3d prstMaterial="flat">
      <a:bevelT w="152400" h="50800" prst="softRound"/>
    </a:sp3d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02. «Национальная оборона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Всего составляет 1198,600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 тысяч рублей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02. «Национальная оборона»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30059401612381231"/>
                  <c:y val="-0.106381321177951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Национальная оборона (тыс. 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1198.5999999999999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03. «Национальная безопасность и правоохранительная деятельность</a:t>
            </a:r>
            <a:r>
              <a:rPr lang="ru-RU" dirty="0" smtClean="0"/>
              <a:t>»</a:t>
            </a:r>
          </a:p>
          <a:p>
            <a:pPr>
              <a:defRPr/>
            </a:pPr>
            <a:r>
              <a:rPr lang="ru-RU" b="0" dirty="0" smtClean="0"/>
              <a:t>Всего составляет 136,00 тысяч рублей</a:t>
            </a:r>
            <a:endParaRPr lang="ru-RU" b="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408810407659019E-2"/>
          <c:y val="0.19395335493026028"/>
          <c:w val="0.60901727172646569"/>
          <c:h val="0.732535557917807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03. «Национальная безопасность и правоохранительная деятельность»</c:v>
                </c:pt>
              </c:strCache>
            </c:strRef>
          </c:tx>
          <c:explosion val="25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пожарных водоёмов</c:v>
                </c:pt>
                <c:pt idx="1">
                  <c:v>Мероприятия по приобретению инвентаря для первичных мер по пожаротушению</c:v>
                </c:pt>
                <c:pt idx="2">
                  <c:v>Обслуживание сирены в д. Ларино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20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8884299816090222"/>
          <c:y val="0.1936568285342033"/>
          <c:w val="0.30241141709690661"/>
          <c:h val="0.727116021199664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04. </a:t>
            </a:r>
            <a:r>
              <a:rPr lang="ru-RU" dirty="0" smtClean="0"/>
              <a:t>«Национальная экономика»</a:t>
            </a:r>
            <a:r>
              <a:rPr lang="ru-RU" baseline="0" dirty="0" smtClean="0"/>
              <a:t> </a:t>
            </a:r>
          </a:p>
          <a:p>
            <a:pPr>
              <a:defRPr/>
            </a:pPr>
            <a:r>
              <a:rPr lang="ru-RU" b="0" baseline="0" dirty="0" smtClean="0"/>
              <a:t>Всего составляет </a:t>
            </a:r>
            <a:r>
              <a:rPr lang="ru-RU" b="0" baseline="0" dirty="0" smtClean="0"/>
              <a:t>18 115,526 тысяч </a:t>
            </a:r>
            <a:r>
              <a:rPr lang="ru-RU" b="0" baseline="0" dirty="0" smtClean="0"/>
              <a:t>рублей</a:t>
            </a:r>
            <a:endParaRPr lang="ru-RU" b="0" dirty="0"/>
          </a:p>
        </c:rich>
      </c:tx>
      <c:layout>
        <c:manualLayout>
          <c:xMode val="edge"/>
          <c:yMode val="edge"/>
          <c:x val="0.12234193684657457"/>
          <c:y val="1.8950069178943488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04. "Национальная экономика"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0.10382703196484114"/>
                  <c:y val="-2.8425103768415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06247473680714E-3"/>
                  <c:y val="0.11370041507366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282186594651876"/>
                  <c:y val="-4.0268891691772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0408 транспорт</c:v>
                </c:pt>
                <c:pt idx="1">
                  <c:v>0409 "Дорожная деятельность" (тыс. руб.)</c:v>
                </c:pt>
                <c:pt idx="2">
                  <c:v>0410 Связь и информатика</c:v>
                </c:pt>
                <c:pt idx="3">
                  <c:v>0412 "Другие вопросы в области национальной экономики" (тыс. руб.)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615</c:v>
                </c:pt>
                <c:pt idx="1">
                  <c:v>17210.526000000002</c:v>
                </c:pt>
                <c:pt idx="2">
                  <c:v>120</c:v>
                </c:pt>
                <c:pt idx="3">
                  <c:v>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spPr>
        <a:noFill/>
      </c:sp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356BE-7E78-4203-850F-27A18C89E7E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EE4B-65CB-42A5-86F7-D5A1C7A76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9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7EE4B-65CB-42A5-86F7-D5A1C7A76B5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1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815130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6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51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7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067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45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86385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16199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139629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66760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046605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512893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420089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61517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62145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37261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7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  <p:sldLayoutId id="2147483963" r:id="rId16"/>
  </p:sldLayoutIdLst>
  <p:transition spd="slow">
    <p:split orient="vert" dir="in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5966666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Александровское сельское поселение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1800200" cy="2592288"/>
          </a:xfrm>
          <a:prstGeom prst="rect">
            <a:avLst/>
          </a:prstGeom>
        </p:spPr>
      </p:pic>
      <p:pic>
        <p:nvPicPr>
          <p:cNvPr id="6" name="Рисунок 5" descr="Aleksandrovsko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1"/>
            <a:ext cx="8280920" cy="4868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7216558"/>
      </p:ext>
    </p:extLst>
  </p:cSld>
  <p:clrMapOvr>
    <a:masterClrMapping/>
  </p:clrMapOvr>
  <p:transition advClick="0" advTm="5627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624736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buNone/>
            </a:pPr>
            <a:r>
              <a:rPr lang="ru-RU" sz="3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Безвозмездные поступления из бюджетов других уровней</a:t>
            </a:r>
          </a:p>
          <a:p>
            <a:pPr marL="45720" indent="0">
              <a:buNone/>
            </a:pPr>
            <a:r>
              <a:rPr lang="ru-RU" sz="40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Безвозмездные поступления из бюджетов других уровней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2024 год составляют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24 714,500 тыс</a:t>
            </a:r>
            <a:r>
              <a:rPr lang="ru-RU" sz="40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.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рублей</a:t>
            </a:r>
            <a:r>
              <a:rPr lang="ru-RU" sz="40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том числе:</a:t>
            </a:r>
            <a:endParaRPr lang="ru-RU" sz="40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Дотации </a:t>
            </a:r>
            <a:r>
              <a:rPr lang="ru-RU" sz="4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бюджетам сельских поселений на поддержку мер по обеспечению сбалансированности бюджетов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сумме 9 022,600 тыс.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рублей;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Дотации </a:t>
            </a:r>
            <a:r>
              <a:rPr lang="ru-RU" sz="4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бюджетам сельских поселений на выравнивание бюджетной обеспеченности из бюджетов муниципальных районов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сумме 11 423,400 тыс. рублей;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Дотации бюджетам сельских поселений на выравнивание бюджетной обеспеченности из бюджетов муниципальных </a:t>
            </a:r>
            <a:r>
              <a:rPr lang="ru-RU" sz="4000" dirty="0" smtClean="0">
                <a:solidFill>
                  <a:schemeClr val="tx1"/>
                </a:solidFill>
              </a:rPr>
              <a:t>районов в сумме 4 268,500</a:t>
            </a:r>
            <a:endParaRPr lang="ru-RU" sz="4000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осуществление первичного воинского учета на территориях, где отсутствуют военные комиссариаты – 728,300 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обеспечение жилыми помещениями детей-сирот, детей, оставшихся без попечения родителей, а так же детей, находящихся под опекой (попечительством), не имеющих закрепленного жилого помещения–</a:t>
            </a:r>
            <a:r>
              <a:rPr lang="ru-RU" sz="4000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1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124,300 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тыс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 рублей;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Субсидии на реализацию ГП "Формирование комфортной городской среды</a:t>
            </a:r>
            <a:r>
              <a:rPr lang="ru-RU" sz="800" dirty="0"/>
              <a:t>"</a:t>
            </a:r>
            <a:r>
              <a:rPr lang="ru-RU" sz="4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– </a:t>
            </a:r>
            <a:r>
              <a:rPr lang="ru-RU" sz="4200" dirty="0" smtClean="0">
                <a:solidFill>
                  <a:schemeClr val="tx1"/>
                </a:solidFill>
              </a:rPr>
              <a:t>185,320 </a:t>
            </a:r>
            <a:r>
              <a:rPr lang="ru-RU" sz="42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ыс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рублей;</a:t>
            </a:r>
          </a:p>
          <a:p>
            <a:pPr>
              <a:buFontTx/>
              <a:buChar char="-"/>
            </a:pPr>
            <a:r>
              <a:rPr lang="ru-RU" sz="4200" dirty="0">
                <a:solidFill>
                  <a:schemeClr val="tx1"/>
                </a:solidFill>
              </a:rPr>
              <a:t>Субсидия на реализацию государственной программы "Формирование комфортной городской среды Томской области на 2018-2022 </a:t>
            </a:r>
            <a:r>
              <a:rPr lang="ru-RU" sz="4200" dirty="0" smtClean="0">
                <a:solidFill>
                  <a:schemeClr val="tx1"/>
                </a:solidFill>
              </a:rPr>
              <a:t>годы« -5991,998</a:t>
            </a:r>
            <a:r>
              <a:rPr lang="en-US" sz="4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ru-RU" sz="4200" dirty="0" smtClean="0">
                <a:solidFill>
                  <a:schemeClr val="tx1"/>
                </a:solidFill>
              </a:rPr>
              <a:t>тыс</a:t>
            </a:r>
            <a:r>
              <a:rPr lang="ru-RU" sz="4200" dirty="0" smtClean="0">
                <a:solidFill>
                  <a:schemeClr val="tx1"/>
                </a:solidFill>
              </a:rPr>
              <a:t>. </a:t>
            </a:r>
            <a:r>
              <a:rPr lang="ru-RU" sz="4200" dirty="0" err="1" smtClean="0">
                <a:solidFill>
                  <a:schemeClr val="tx1"/>
                </a:solidFill>
              </a:rPr>
              <a:t>руб</a:t>
            </a:r>
            <a:r>
              <a:rPr lang="ru-RU" sz="4200" dirty="0" smtClean="0">
                <a:solidFill>
                  <a:schemeClr val="tx1"/>
                </a:solidFill>
              </a:rPr>
              <a:t>;</a:t>
            </a:r>
            <a:endParaRPr lang="en-US" sz="4200" dirty="0" smtClean="0">
              <a:solidFill>
                <a:schemeClr val="tx1"/>
              </a:solidFill>
              <a:latin typeface="Wide Latin" panose="020A0A07050505020404" pitchFamily="18" charset="0"/>
            </a:endParaRP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на </a:t>
            </a:r>
            <a:r>
              <a:rPr lang="ru-RU" sz="4200" dirty="0">
                <a:solidFill>
                  <a:schemeClr val="tx1"/>
                </a:solidFill>
              </a:rPr>
              <a:t>участие в реализации мероприятий "Формирование комфортной городской среды" (</a:t>
            </a:r>
            <a:r>
              <a:rPr lang="ru-RU" sz="4200" dirty="0" err="1">
                <a:solidFill>
                  <a:schemeClr val="tx1"/>
                </a:solidFill>
              </a:rPr>
              <a:t>софинансирование</a:t>
            </a:r>
            <a:r>
              <a:rPr lang="ru-RU" sz="4200" dirty="0" smtClean="0">
                <a:solidFill>
                  <a:schemeClr val="tx1"/>
                </a:solidFill>
              </a:rPr>
              <a:t>)-885,000</a:t>
            </a:r>
            <a:r>
              <a:rPr lang="ru-RU" sz="4200" dirty="0" smtClean="0">
                <a:solidFill>
                  <a:schemeClr val="tx1"/>
                </a:solidFill>
              </a:rPr>
              <a:t>тыс</a:t>
            </a:r>
            <a:r>
              <a:rPr lang="ru-RU" sz="4200" dirty="0" smtClean="0">
                <a:solidFill>
                  <a:schemeClr val="tx1"/>
                </a:solidFill>
              </a:rPr>
              <a:t>. </a:t>
            </a:r>
            <a:r>
              <a:rPr lang="ru-RU" sz="4200" dirty="0" err="1" smtClean="0">
                <a:solidFill>
                  <a:schemeClr val="tx1"/>
                </a:solidFill>
              </a:rPr>
              <a:t>руб</a:t>
            </a:r>
            <a:r>
              <a:rPr lang="ru-RU" sz="42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200" dirty="0">
                <a:solidFill>
                  <a:schemeClr val="tx1"/>
                </a:solidFill>
              </a:rPr>
              <a:t>Мероприятия по обеспечению населения Томской области чистой водой (поставка ВОК)</a:t>
            </a:r>
            <a:r>
              <a:rPr lang="ru-RU" sz="4200" dirty="0" smtClean="0">
                <a:solidFill>
                  <a:schemeClr val="tx1"/>
                </a:solidFill>
              </a:rPr>
              <a:t> -140,000 </a:t>
            </a:r>
            <a:r>
              <a:rPr lang="ru-RU" sz="4200" dirty="0" err="1" smtClean="0">
                <a:solidFill>
                  <a:schemeClr val="tx1"/>
                </a:solidFill>
              </a:rPr>
              <a:t>тыс.руб</a:t>
            </a:r>
            <a:r>
              <a:rPr lang="ru-RU" sz="42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на </a:t>
            </a:r>
            <a:r>
              <a:rPr lang="ru-RU" sz="4200" dirty="0">
                <a:solidFill>
                  <a:schemeClr val="tx1"/>
                </a:solidFill>
              </a:rPr>
              <a:t>мероприятия по обеспечению населения Александровского района чистой питьевой водой (обслуживание станции </a:t>
            </a:r>
            <a:r>
              <a:rPr lang="ru-RU" sz="4200" dirty="0" smtClean="0">
                <a:solidFill>
                  <a:schemeClr val="tx1"/>
                </a:solidFill>
              </a:rPr>
              <a:t>водоочистки)-  254,478</a:t>
            </a:r>
            <a:r>
              <a:rPr lang="ru-RU" sz="4200" dirty="0" smtClean="0">
                <a:solidFill>
                  <a:schemeClr val="tx1"/>
                </a:solidFill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</a:rPr>
              <a:t>тыс.руб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на </a:t>
            </a:r>
            <a:r>
              <a:rPr lang="ru-RU" sz="4200" dirty="0">
                <a:solidFill>
                  <a:schemeClr val="tx1"/>
                </a:solidFill>
              </a:rPr>
              <a:t>возмещение расходов за воду, использованную для тушения </a:t>
            </a:r>
            <a:r>
              <a:rPr lang="ru-RU" sz="4200" dirty="0" smtClean="0">
                <a:solidFill>
                  <a:schemeClr val="tx1"/>
                </a:solidFill>
              </a:rPr>
              <a:t>пожаров-27,300 </a:t>
            </a:r>
            <a:r>
              <a:rPr lang="ru-RU" sz="4200" dirty="0" smtClean="0">
                <a:solidFill>
                  <a:schemeClr val="tx1"/>
                </a:solidFill>
              </a:rPr>
              <a:t>тыс. </a:t>
            </a:r>
            <a:r>
              <a:rPr lang="ru-RU" sz="4200" dirty="0" err="1" smtClean="0">
                <a:solidFill>
                  <a:schemeClr val="tx1"/>
                </a:solidFill>
              </a:rPr>
              <a:t>руб</a:t>
            </a:r>
            <a:r>
              <a:rPr lang="ru-RU" sz="42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на </a:t>
            </a:r>
            <a:r>
              <a:rPr lang="ru-RU" sz="4200" dirty="0">
                <a:solidFill>
                  <a:schemeClr val="tx1"/>
                </a:solidFill>
              </a:rPr>
              <a:t>государственную экспертизу ПСД "Водоснабжение южной части </a:t>
            </a:r>
            <a:r>
              <a:rPr lang="ru-RU" sz="4200" dirty="0" smtClean="0">
                <a:solidFill>
                  <a:schemeClr val="tx1"/>
                </a:solidFill>
              </a:rPr>
              <a:t>села»-379,620 </a:t>
            </a:r>
            <a:r>
              <a:rPr lang="ru-RU" sz="4200" dirty="0" smtClean="0">
                <a:solidFill>
                  <a:schemeClr val="tx1"/>
                </a:solidFill>
              </a:rPr>
              <a:t>тыс. руб.</a:t>
            </a:r>
            <a:endParaRPr lang="ru-RU" sz="4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на </a:t>
            </a:r>
            <a:r>
              <a:rPr lang="ru-RU" sz="4200" dirty="0">
                <a:solidFill>
                  <a:schemeClr val="tx1"/>
                </a:solidFill>
              </a:rPr>
              <a:t>государственную экспертизу ПСД "Водоснабжение южной части села"</a:t>
            </a:r>
            <a:r>
              <a:rPr lang="ru-RU" sz="4200" dirty="0" smtClean="0">
                <a:solidFill>
                  <a:schemeClr val="tx1"/>
                </a:solidFill>
              </a:rPr>
              <a:t>- 599,000 тыс. руб.</a:t>
            </a:r>
            <a:endParaRPr lang="ru-RU" sz="4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на </a:t>
            </a:r>
            <a:r>
              <a:rPr lang="ru-RU" sz="4200" dirty="0">
                <a:solidFill>
                  <a:schemeClr val="tx1"/>
                </a:solidFill>
              </a:rPr>
              <a:t>изменение схемы освещения в ночное время с. </a:t>
            </a:r>
            <a:r>
              <a:rPr lang="ru-RU" sz="4200" dirty="0" smtClean="0">
                <a:solidFill>
                  <a:schemeClr val="tx1"/>
                </a:solidFill>
              </a:rPr>
              <a:t>Александровское-350,000 </a:t>
            </a:r>
            <a:r>
              <a:rPr lang="ru-RU" sz="4200" dirty="0" smtClean="0">
                <a:solidFill>
                  <a:schemeClr val="tx1"/>
                </a:solidFill>
              </a:rPr>
              <a:t>тыс. </a:t>
            </a:r>
            <a:r>
              <a:rPr lang="ru-RU" sz="4200" dirty="0" err="1" smtClean="0">
                <a:solidFill>
                  <a:schemeClr val="tx1"/>
                </a:solidFill>
              </a:rPr>
              <a:t>руб</a:t>
            </a:r>
            <a:endParaRPr lang="ru-RU" sz="4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на </a:t>
            </a:r>
            <a:r>
              <a:rPr lang="ru-RU" sz="4200" dirty="0" err="1">
                <a:solidFill>
                  <a:schemeClr val="tx1"/>
                </a:solidFill>
              </a:rPr>
              <a:t>бустройство</a:t>
            </a:r>
            <a:r>
              <a:rPr lang="ru-RU" sz="4200" dirty="0">
                <a:solidFill>
                  <a:schemeClr val="tx1"/>
                </a:solidFill>
              </a:rPr>
              <a:t> Аллеи памяти в парковой зоне с. Александровское Александровского района Томской </a:t>
            </a:r>
            <a:r>
              <a:rPr lang="ru-RU" sz="4200" dirty="0" smtClean="0">
                <a:solidFill>
                  <a:schemeClr val="tx1"/>
                </a:solidFill>
              </a:rPr>
              <a:t>области-850,000</a:t>
            </a:r>
            <a:r>
              <a:rPr lang="ru-RU" sz="4200" dirty="0" smtClean="0">
                <a:solidFill>
                  <a:schemeClr val="tx1"/>
                </a:solidFill>
              </a:rPr>
              <a:t>тыс.руб</a:t>
            </a:r>
            <a:r>
              <a:rPr lang="ru-RU" sz="42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на </a:t>
            </a:r>
            <a:r>
              <a:rPr lang="ru-RU" sz="4200" dirty="0">
                <a:solidFill>
                  <a:schemeClr val="tx1"/>
                </a:solidFill>
              </a:rPr>
              <a:t>организацию ликвидации несанкционированных свалок, вывоз крупногабаритного </a:t>
            </a:r>
            <a:r>
              <a:rPr lang="ru-RU" sz="4200" dirty="0" smtClean="0">
                <a:solidFill>
                  <a:schemeClr val="tx1"/>
                </a:solidFill>
              </a:rPr>
              <a:t>мусора-6251,000</a:t>
            </a:r>
            <a:r>
              <a:rPr lang="ru-RU" sz="4200" dirty="0" smtClean="0">
                <a:solidFill>
                  <a:schemeClr val="tx1"/>
                </a:solidFill>
              </a:rPr>
              <a:t>тыс</a:t>
            </a:r>
            <a:r>
              <a:rPr lang="ru-RU" sz="4200" dirty="0" smtClean="0">
                <a:solidFill>
                  <a:schemeClr val="tx1"/>
                </a:solidFill>
              </a:rPr>
              <a:t>. руб</a:t>
            </a:r>
            <a:r>
              <a:rPr lang="ru-RU" sz="42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</a:rPr>
              <a:t> </a:t>
            </a:r>
            <a:r>
              <a:rPr lang="ru-RU" sz="4200" dirty="0">
                <a:solidFill>
                  <a:schemeClr val="tx1"/>
                </a:solidFill>
              </a:rPr>
              <a:t>на ремонт автомобильных дорог общего пользования местного </a:t>
            </a:r>
            <a:r>
              <a:rPr lang="ru-RU" sz="4200" dirty="0" smtClean="0">
                <a:solidFill>
                  <a:schemeClr val="tx1"/>
                </a:solidFill>
              </a:rPr>
              <a:t>значения-9890,0000 ты. руб.</a:t>
            </a:r>
          </a:p>
          <a:p>
            <a:pPr>
              <a:buFontTx/>
              <a:buChar char="-"/>
            </a:pPr>
            <a:r>
              <a:rPr lang="ru-RU" sz="4200" dirty="0">
                <a:solidFill>
                  <a:schemeClr val="tx1"/>
                </a:solidFill>
              </a:rPr>
              <a:t>на ремонт </a:t>
            </a:r>
            <a:r>
              <a:rPr lang="ru-RU" sz="4200" dirty="0" smtClean="0">
                <a:solidFill>
                  <a:schemeClr val="tx1"/>
                </a:solidFill>
              </a:rPr>
              <a:t>автодороги-5200,526 тыс. руб.</a:t>
            </a:r>
            <a:endParaRPr lang="ru-RU" sz="4200" b="1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4200" dirty="0">
                <a:solidFill>
                  <a:schemeClr val="tx1"/>
                </a:solidFill>
              </a:rPr>
              <a:t>организацию перевозок тел (останков) умерших или погибших в места проведения патологоанатомического вскрытия, судебно-медицинской </a:t>
            </a:r>
            <a:r>
              <a:rPr lang="ru-RU" sz="4200" dirty="0" smtClean="0">
                <a:solidFill>
                  <a:schemeClr val="tx1"/>
                </a:solidFill>
              </a:rPr>
              <a:t>экспертизы - 615,000 тыс. руб.</a:t>
            </a:r>
            <a:endParaRPr lang="ru-RU" sz="3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3000" dirty="0" smtClean="0"/>
          </a:p>
          <a:p>
            <a:pPr>
              <a:buFontTx/>
              <a:buChar char="-"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83969877"/>
      </p:ext>
    </p:extLst>
  </p:cSld>
  <p:clrMapOvr>
    <a:masterClrMapping/>
  </p:clrMapOvr>
  <p:transition spd="slow" advClick="0" advTm="73944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326944"/>
              </p:ext>
            </p:extLst>
          </p:nvPr>
        </p:nvGraphicFramePr>
        <p:xfrm>
          <a:off x="251520" y="260648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МО «Александровского сельского поселения»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1049538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Расходы бюджета муниципального образования «Александровское сельское поселение 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 и плановый период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2026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годы рассчитан в соответствии с основными направлениями бюджетной и налоговой политики.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 smtClean="0">
                <a:cs typeface="Arial" pitchFamily="34" charset="0"/>
              </a:rPr>
              <a:t>Представляем Вашему вниманию развернутые расходы на </a:t>
            </a:r>
            <a:r>
              <a:rPr lang="ru-RU" sz="1600" b="1" u="sng" dirty="0" smtClean="0">
                <a:cs typeface="Arial" pitchFamily="34" charset="0"/>
              </a:rPr>
              <a:t>2024 </a:t>
            </a:r>
            <a:r>
              <a:rPr lang="ru-RU" sz="1600" b="1" u="sng" dirty="0" smtClean="0">
                <a:cs typeface="Arial" pitchFamily="34" charset="0"/>
              </a:rPr>
              <a:t>год, которые составляют  100 393,592 тысяч рублей.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lang="ru-RU" sz="1600" dirty="0"/>
              <a:t>За базу для формирования действующих расходных обязательств на </a:t>
            </a:r>
            <a:r>
              <a:rPr lang="ru-RU" sz="1600" dirty="0" smtClean="0"/>
              <a:t>2024 </a:t>
            </a:r>
            <a:r>
              <a:rPr lang="ru-RU" sz="1600" dirty="0"/>
              <a:t>год приняты показатели сводной бюджетной росписи на 01 сентября </a:t>
            </a:r>
            <a:r>
              <a:rPr lang="ru-RU" sz="1600" dirty="0" smtClean="0"/>
              <a:t>2023 </a:t>
            </a:r>
            <a:r>
              <a:rPr lang="ru-RU" sz="1600" dirty="0"/>
              <a:t>года с учётом их уточнения по единой методике:</a:t>
            </a:r>
          </a:p>
          <a:p>
            <a:r>
              <a:rPr lang="ru-RU" sz="1600" dirty="0"/>
              <a:t>- исключить расходы, производимые по разовым решениям.</a:t>
            </a:r>
          </a:p>
          <a:p>
            <a:r>
              <a:rPr lang="ru-RU" sz="1600" dirty="0"/>
              <a:t>- уточнить ассигнования на принятые обязательства с учётом прекращающихся расходных обязательств срока действия и изменение контингента получателей.</a:t>
            </a:r>
          </a:p>
          <a:p>
            <a:r>
              <a:rPr lang="ru-RU" sz="1600" dirty="0"/>
              <a:t>Ассигнования на увеличение действующих и установление новых расходных обязательств на </a:t>
            </a:r>
            <a:r>
              <a:rPr lang="ru-RU" sz="1600" dirty="0" smtClean="0"/>
              <a:t>2024 </a:t>
            </a:r>
            <a:r>
              <a:rPr lang="ru-RU" sz="1600" dirty="0"/>
              <a:t>год предусматриваются в пределах, имеющихся для их реализации финансовых ресурсов в рамках установленных бюджетным законодательством ограничений.</a:t>
            </a:r>
          </a:p>
          <a:p>
            <a:r>
              <a:rPr lang="ru-RU" sz="1600" dirty="0" smtClean="0"/>
              <a:t>Проект </a:t>
            </a:r>
            <a:r>
              <a:rPr lang="ru-RU" sz="1600" dirty="0"/>
              <a:t>бюджета поселения на </a:t>
            </a:r>
            <a:r>
              <a:rPr lang="ru-RU" sz="1600" dirty="0" smtClean="0"/>
              <a:t>2024 </a:t>
            </a:r>
            <a:r>
              <a:rPr lang="ru-RU" sz="1600" dirty="0"/>
              <a:t>год формируется в рамках муниципальных программ. В принимаемых расходных обязательствах на </a:t>
            </a:r>
            <a:r>
              <a:rPr lang="ru-RU" sz="1600" dirty="0" smtClean="0"/>
              <a:t>2024 </a:t>
            </a:r>
            <a:r>
              <a:rPr lang="ru-RU" sz="1600" dirty="0"/>
              <a:t>год учтены ассигнования на реализацию действующих </a:t>
            </a:r>
            <a:r>
              <a:rPr lang="ru-RU" sz="1600" dirty="0" smtClean="0"/>
              <a:t>13 </a:t>
            </a:r>
            <a:r>
              <a:rPr lang="ru-RU" sz="1600" dirty="0"/>
              <a:t>муниципальных программ (далее МП). </a:t>
            </a:r>
          </a:p>
          <a:p>
            <a:r>
              <a:rPr lang="ru-RU" sz="1600" dirty="0"/>
              <a:t>Ассигнования на реализацию муниципальных программ предусмотрены в </a:t>
            </a:r>
            <a:r>
              <a:rPr lang="ru-RU" sz="1600" dirty="0" smtClean="0"/>
              <a:t>2024 </a:t>
            </a:r>
            <a:r>
              <a:rPr lang="ru-RU" sz="1600" dirty="0"/>
              <a:t>году в сумме </a:t>
            </a:r>
            <a:r>
              <a:rPr lang="ru-RU" sz="1600" dirty="0" smtClean="0"/>
              <a:t>77508,138тыс</a:t>
            </a:r>
            <a:r>
              <a:rPr lang="ru-RU" sz="1600" dirty="0"/>
              <a:t>. рублей </a:t>
            </a:r>
            <a:r>
              <a:rPr lang="ru-RU" sz="1600" dirty="0" smtClean="0"/>
              <a:t>(</a:t>
            </a:r>
            <a:r>
              <a:rPr lang="ru-RU" sz="1600" dirty="0" smtClean="0"/>
              <a:t>77 </a:t>
            </a:r>
            <a:r>
              <a:rPr lang="ru-RU" sz="1600" dirty="0" smtClean="0"/>
              <a:t>% </a:t>
            </a:r>
            <a:r>
              <a:rPr lang="ru-RU" sz="1600" dirty="0"/>
              <a:t>от общего объёма расходов)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и объёмы финансирования муниципальных программ 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01232"/>
      </p:ext>
    </p:extLst>
  </p:cSld>
  <p:clrMapOvr>
    <a:masterClrMapping/>
  </p:clrMapOvr>
  <p:transition spd="slow" advClick="0" advTm="30076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04865"/>
              </p:ext>
            </p:extLst>
          </p:nvPr>
        </p:nvGraphicFramePr>
        <p:xfrm>
          <a:off x="899592" y="332656"/>
          <a:ext cx="7992888" cy="6264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790"/>
                <a:gridCol w="6423021"/>
                <a:gridCol w="559077"/>
              </a:tblGrid>
              <a:tr h="58226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Сумма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Общий объем финансирования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79 958,124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"Формирование современной городской среды на территории Александровского сельского поселения на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2023-2027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7 212,317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"Вырубка аварийных деревьев на территории Александровского сельского поселения на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2027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150,000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"Капитальный ремонт, содержание, обслуживание жилых помещений муниципального жилищного фонда Александровского сельского поселения и развитие жилищного хозяйства на 2019-2025 годы с перспективой до 2030 года"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985,000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2027</a:t>
                      </a:r>
                      <a:r>
                        <a:rPr lang="ru-RU" sz="8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и на перспективу до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2035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2050,398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"Социально - экономического развития Александровского сельского поселения на 2021 -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2030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32410,550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"Благоустройство Александровского сельского поселения на 2021 - 2024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13346,179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""Энергосбережение и повышение энергетической эффективности Александровского сельского поселения Александровского района, Томской области на 2020 – 2026 годы""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300,000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"Социальная поддержка населения Александровского сельского поселения на 2021 -2025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2976,167</a:t>
                      </a:r>
                      <a:endParaRPr lang="ru-RU" sz="8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"О проведение работ по уточнению записей в </a:t>
                      </a:r>
                      <a:r>
                        <a:rPr lang="ru-RU" sz="8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похозяйственных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книгах на территории Александровского сельского поселения на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2027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250,000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17 210,526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"Обеспечение пожарной безопасности на территории муниципальное образования "Александровское сельское поселение" на 2019-2023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136,000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"Организация </a:t>
                      </a:r>
                      <a:r>
                        <a:rPr lang="ru-RU" sz="800" b="1" i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временой</a:t>
                      </a:r>
                      <a:r>
                        <a:rPr lang="ru-RU" sz="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занятости несовершеннолетних подростков на территории Александровского сельского </a:t>
                      </a:r>
                      <a:r>
                        <a:rPr lang="ru-RU" sz="800" b="1" i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поселенния</a:t>
                      </a:r>
                      <a:r>
                        <a:rPr lang="ru-RU" sz="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2021-2024 годы"</a:t>
                      </a:r>
                      <a:endParaRPr lang="ru-RU" sz="800" b="0" i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350,000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"Патриотическое воспитание молодых граждан на территории Александровского сельского поселения </a:t>
                      </a:r>
                      <a:r>
                        <a:rPr lang="ru-RU" sz="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2024-2029 годы</a:t>
                      </a:r>
                      <a:r>
                        <a:rPr lang="ru-RU" sz="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800" b="0" i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131,000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45000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8884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/>
                <a:ea typeface="Times New Roman"/>
              </a:rPr>
              <a:t>В соответствии с 244-ФЗ «О внесении изменений в Бюджетный кодекс и отдельные законодательные акты Российской Федерации», на основании Решения Совета Александровского сельского поселения от 16.10.2013 года № 91-13-16п с 1 января 2014 года создан муниципальный дорожный фонд муниципального образования «Александровское сельское поселение» Бюджетные ассигнования дорожного фонда запланированы  на </a:t>
            </a:r>
            <a:r>
              <a:rPr lang="ru-RU" dirty="0" smtClean="0">
                <a:latin typeface="Times New Roman"/>
                <a:ea typeface="Times New Roman"/>
              </a:rPr>
              <a:t>2024 </a:t>
            </a:r>
            <a:r>
              <a:rPr lang="ru-RU" dirty="0">
                <a:latin typeface="Times New Roman"/>
                <a:ea typeface="Times New Roman"/>
              </a:rPr>
              <a:t>год </a:t>
            </a:r>
            <a:r>
              <a:rPr lang="ru-RU" b="1" dirty="0" smtClean="0"/>
              <a:t>17 210,526 </a:t>
            </a:r>
            <a:r>
              <a:rPr lang="ru-RU" b="1" i="1" dirty="0" smtClean="0">
                <a:latin typeface="Times New Roman"/>
                <a:ea typeface="Times New Roman"/>
              </a:rPr>
              <a:t>тыс</a:t>
            </a:r>
            <a:r>
              <a:rPr lang="ru-RU" b="1" i="1" dirty="0">
                <a:latin typeface="Times New Roman"/>
                <a:ea typeface="Times New Roman"/>
              </a:rPr>
              <a:t>. </a:t>
            </a:r>
            <a:r>
              <a:rPr lang="ru-RU" b="1" i="1" dirty="0" smtClean="0">
                <a:latin typeface="Times New Roman"/>
                <a:ea typeface="Times New Roman"/>
              </a:rPr>
              <a:t>рублей</a:t>
            </a:r>
          </a:p>
          <a:p>
            <a:pPr algn="just">
              <a:buFont typeface="Wingdings" pitchFamily="2" charset="2"/>
              <a:buChar char="v"/>
            </a:pPr>
            <a:endParaRPr lang="ru-RU" b="1" i="1" dirty="0">
              <a:latin typeface="Times New Roman"/>
            </a:endParaRPr>
          </a:p>
          <a:p>
            <a:pPr algn="just">
              <a:buFont typeface="Wingdings" pitchFamily="2" charset="2"/>
              <a:buChar char="v"/>
            </a:pPr>
            <a:endParaRPr lang="ru-RU" b="1" i="1" dirty="0" smtClean="0">
              <a:latin typeface="Times New Roman"/>
            </a:endParaRPr>
          </a:p>
          <a:p>
            <a:pPr algn="just">
              <a:buFont typeface="Wingdings" pitchFamily="2" charset="2"/>
              <a:buChar char="v"/>
            </a:pPr>
            <a:endParaRPr lang="ru-RU" b="1" i="1" dirty="0" smtClean="0"/>
          </a:p>
          <a:p>
            <a:pPr algn="ctr"/>
            <a:r>
              <a:rPr lang="ru-RU" dirty="0" smtClean="0"/>
              <a:t>Структура расходов бюджета поселения по функциональной классификации расходов представлена в следующей таблице.</a:t>
            </a:r>
            <a:endParaRPr lang="ru-RU" dirty="0"/>
          </a:p>
        </p:txBody>
      </p:sp>
    </p:spTree>
  </p:cSld>
  <p:clrMapOvr>
    <a:masterClrMapping/>
  </p:clrMapOvr>
  <p:transition spd="slow" advClick="0" advTm="45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объём расходов бюджета поселения в 2023 году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1060311" y="90100"/>
            <a:ext cx="112646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05066"/>
              </p:ext>
            </p:extLst>
          </p:nvPr>
        </p:nvGraphicFramePr>
        <p:xfrm>
          <a:off x="467544" y="908720"/>
          <a:ext cx="8136904" cy="5448152"/>
        </p:xfrm>
        <a:graphic>
          <a:graphicData uri="http://schemas.openxmlformats.org/drawingml/2006/table">
            <a:tbl>
              <a:tblPr firstRow="1" firstCol="1" bandRow="1"/>
              <a:tblGrid>
                <a:gridCol w="1139619"/>
                <a:gridCol w="5325368"/>
                <a:gridCol w="1671917"/>
              </a:tblGrid>
              <a:tr h="484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 тыс.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28 891,661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728,300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136,000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18115,526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18142,894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0600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Охрана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окружающей среды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6251,000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18277,800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2252,300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9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6867,700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расходов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563,182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383457"/>
      </p:ext>
    </p:extLst>
  </p:cSld>
  <p:clrMapOvr>
    <a:masterClrMapping/>
  </p:clrMapOvr>
  <p:transition spd="slow" advClick="0" advTm="16119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бюджета по разделам функциональной классификации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945530"/>
              </p:ext>
            </p:extLst>
          </p:nvPr>
        </p:nvGraphicFramePr>
        <p:xfrm>
          <a:off x="323528" y="1124744"/>
          <a:ext cx="856932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3133919"/>
      </p:ext>
    </p:extLst>
  </p:cSld>
  <p:clrMapOvr>
    <a:masterClrMapping/>
  </p:clrMapOvr>
  <p:transition spd="slow" advClick="0" advTm="2202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901000"/>
              </p:ext>
            </p:extLst>
          </p:nvPr>
        </p:nvGraphicFramePr>
        <p:xfrm>
          <a:off x="467544" y="548681"/>
          <a:ext cx="828092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977480"/>
      </p:ext>
    </p:extLst>
  </p:cSld>
  <p:clrMapOvr>
    <a:masterClrMapping/>
  </p:clrMapOvr>
  <p:transition spd="slow" advClick="0" advTm="6052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11771"/>
              </p:ext>
            </p:extLst>
          </p:nvPr>
        </p:nvGraphicFramePr>
        <p:xfrm>
          <a:off x="431032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772967"/>
              </p:ext>
            </p:extLst>
          </p:nvPr>
        </p:nvGraphicFramePr>
        <p:xfrm>
          <a:off x="467544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050338"/>
      </p:ext>
    </p:extLst>
  </p:cSld>
  <p:clrMapOvr>
    <a:masterClrMapping/>
  </p:clrMapOvr>
  <p:transition spd="slow" advClick="0" advTm="5102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4871576" cy="3641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764704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Бюджета для граждан 202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год и плановый период </a:t>
            </a: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годов.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O:\Эмблема Александровского сельского поселе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33" y="2636912"/>
            <a:ext cx="238201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696090"/>
              </p:ext>
            </p:extLst>
          </p:nvPr>
        </p:nvGraphicFramePr>
        <p:xfrm>
          <a:off x="179512" y="-99392"/>
          <a:ext cx="9360718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313064"/>
      </p:ext>
    </p:extLst>
  </p:cSld>
  <p:clrMapOvr>
    <a:masterClrMapping/>
  </p:clrMapOvr>
  <p:transition spd="slow" advClick="0" advTm="10844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056944"/>
              </p:ext>
            </p:extLst>
          </p:nvPr>
        </p:nvGraphicFramePr>
        <p:xfrm>
          <a:off x="395536" y="404664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418197"/>
      </p:ext>
    </p:extLst>
  </p:cSld>
  <p:clrMapOvr>
    <a:masterClrMapping/>
  </p:clrMapOvr>
  <p:transition spd="slow" advClick="0" advTm="11084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542545"/>
              </p:ext>
            </p:extLst>
          </p:nvPr>
        </p:nvGraphicFramePr>
        <p:xfrm>
          <a:off x="251520" y="188640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486857"/>
      </p:ext>
    </p:extLst>
  </p:cSld>
  <p:clrMapOvr>
    <a:masterClrMapping/>
  </p:clrMapOvr>
  <p:transition spd="slow" advClick="0" advTm="10985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Для соблюдения принципа полноты отражения доходов, расходов и источников финансирования дефицита бюджета, установленного ст. 32 Бюджетного кодекса Российской Федерации, в ведомственной структуре отражены расходы по следующим получателям средств бюджета поселения: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Совет Александровского сельского поселения;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Администрация Александровского сельского поселения;</a:t>
            </a: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 бюджета поселения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«Александровское сельское поселение» на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сбалансированный. 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источниках финансирования дефицита бюджета планируется привлечение бюджетных кредитов и (или) кредитов в кредитных организациях на покрытия временно кассовых разрывов, возникающих при исполнении бюджета.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Муниципальный долг Александровского сельского поселения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 соответствии с Программой муниципальных внутренних заимствований и Программой муниципальных гарантий на 4год установлен предельный объем муниципального внутреннего долга, который не превышает утвержденный общий годовой объем доходов бюджета поселения, предельный объем муниципальных заимствований не превышает сумму, направляемую в текущем финансовом году на финансирование дефицита бюджета и погашение муниципальных долговых обязательств.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Верхний предел муниципального внутреннего долга на 1 января 2024 года установлен в сумме 0,0 тыс. рублей, в том числе верхний предел долга по муниципальным гарантиям 0,0 тыс. рублей.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36259"/>
      </p:ext>
    </p:extLst>
  </p:cSld>
  <p:clrMapOvr>
    <a:masterClrMapping/>
  </p:clrMapOvr>
  <p:transition spd="slow" advClick="0" advTm="30747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20880" cy="33123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8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57232"/>
      </p:ext>
    </p:extLst>
  </p:cSld>
  <p:clrMapOvr>
    <a:masterClrMapping/>
  </p:clrMapOvr>
  <p:transition spd="slow" advClick="0" advTm="1000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Представляем Вашему вниманию «Бюджет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для граждан»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который познакомит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вас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основными положениями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на 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Граждане — и как налогоплательщики, и как потребители общественных благ — должны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 уверены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том, что передаваемые ими в распоряжение государства средства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используются прозрачно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эффективно, приносят конкретные результаты как для общества в целом, так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каждой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семьи, для каждого человека.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осуществлялось в соответствии с Бюджетным кодексом Российской Федерации, Положением «О бюджетном процессе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образовании «Александровское сельское поселение», утвержденным решением Совета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Александровского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сельского поселения от 15.05.2013 года № 54-13-11п  и другими нормативно-правовыми актами.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формировании проекта бюджета поселения учитывались принятые федеральные законы, предусматривающие внесения изменений в бюджетное и налоговое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проекте бюджета поселения обеспечено соблюдение принципов бюджетной системы, основными из которых является: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обеспечение сбалансированности бюджета;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исполнения действующих и принимаемых расходных обязательств;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расширение сферы применения программно-целевого принципа;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повышение качества и доступности предоставления муниципальных услуг, оказываемых муниципальными учреждениями поселения; решение других задач бюджетной политики, сформулированных в соответствии с основными направлениями бюджетной и налоговой политики Александровского сельского поселения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год и плановый период 202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годов.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76442"/>
      </p:ext>
    </p:extLst>
  </p:cSld>
  <p:clrMapOvr>
    <a:masterClrMapping/>
  </p:clrMapOvr>
  <p:transition spd="slow" advClick="0" advTm="31055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938414"/>
              </p:ext>
            </p:extLst>
          </p:nvPr>
        </p:nvGraphicFramePr>
        <p:xfrm>
          <a:off x="467544" y="3185592"/>
          <a:ext cx="83529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80728"/>
            <a:ext cx="7920880" cy="20882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поселения сформированы в соответствии с бюджетным законодательством Российской Федерации, законодательством о налогах и сборах и законодательством об иных обязательных платежах.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финансовой помощи из бюджетов других уровней, доходы спрогнозированы 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 в сумме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100 393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 в сумме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014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470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 в сумме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7 534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640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ct val="0"/>
              </a:spcBef>
              <a:buClr>
                <a:srgbClr val="FEA022">
                  <a:lumMod val="75000"/>
                </a:srgbClr>
              </a:buClr>
              <a:buSzPct val="128000"/>
            </a:pP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Доходы </a:t>
            </a:r>
            <a:r>
              <a:rPr lang="ru-RU" sz="2000" b="1" u="sng" dirty="0" err="1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бюдета</a:t>
            </a: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 МО «Александровское сельское поселение»</a:t>
            </a:r>
            <a:endParaRPr lang="ru-RU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3E3D2D">
                      <a:alpha val="65000"/>
                    </a:srgbClr>
                  </a:gs>
                </a:gsLst>
                <a:lin ang="5400000" scaled="0"/>
              </a:gradFill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4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050135"/>
              </p:ext>
            </p:extLst>
          </p:nvPr>
        </p:nvGraphicFramePr>
        <p:xfrm>
          <a:off x="323850" y="2276872"/>
          <a:ext cx="8496300" cy="432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496622" cy="18722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 2024-202</a:t>
            </a:r>
            <a:r>
              <a:rPr lang="ru-RU" dirty="0"/>
              <a:t>6</a:t>
            </a:r>
            <a:r>
              <a:rPr lang="ru-RU" dirty="0" smtClean="0"/>
              <a:t> годы налоговые и неналоговые доходы запланированы в следующих объёмах: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2024 году в сумме </a:t>
            </a:r>
            <a:r>
              <a:rPr lang="ru-RU" dirty="0"/>
              <a:t>53 506,342 </a:t>
            </a:r>
            <a:r>
              <a:rPr lang="ru-RU" dirty="0" smtClean="0"/>
              <a:t>тыс. рублей 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2025 году в сумме </a:t>
            </a:r>
            <a:r>
              <a:rPr lang="ru-RU" dirty="0"/>
              <a:t>53 521,250 </a:t>
            </a:r>
            <a:r>
              <a:rPr lang="ru-RU" dirty="0" smtClean="0"/>
              <a:t>тыс. рублей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2026 году в сумме </a:t>
            </a:r>
            <a:r>
              <a:rPr lang="ru-RU" dirty="0"/>
              <a:t>56 829,840 </a:t>
            </a:r>
            <a:r>
              <a:rPr lang="ru-RU" dirty="0" smtClean="0"/>
              <a:t>тыс. рублей 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4500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57200"/>
            <a:ext cx="8352928" cy="811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расчётов поступлений по доходным источникам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504055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 Вашему вниманию развернутые доходы 2024 года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бюджета поселения формируются за счет средств от уплаты федеральных и местных налогов и сборов по нормативам, установленным законодательными актами Российской Федерации и субъектов Российской Федерации.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налоговые доходы запланированы 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46 308,200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25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на доходы физических лиц в бюджет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спрогнозирован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34 680,980 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данного вида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 в 2024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составляет 37,336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данного вида доходов сформирован на основании прогноза, предоставленного УФМС России по Томской области №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 и составляет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1899,4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 прогноза налоговой службы ожидается поступление данного вида налога 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сумму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4764,800 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товарам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определён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Департаментом финансов Томской области и составляет 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2396,000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60775"/>
      </p:ext>
    </p:extLst>
  </p:cSld>
  <p:clrMapOvr>
    <a:masterClrMapping/>
  </p:clrMapOvr>
  <p:transition spd="slow" advClick="0" advTm="15429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969237"/>
              </p:ext>
            </p:extLst>
          </p:nvPr>
        </p:nvGraphicFramePr>
        <p:xfrm>
          <a:off x="323528" y="404664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5590649"/>
      </p:ext>
    </p:extLst>
  </p:cSld>
  <p:clrMapOvr>
    <a:masterClrMapping/>
  </p:clrMapOvr>
  <p:transition spd="slow" advClick="0" advTm="11397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8496943" cy="61926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Неналоговые доходы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Ожидаемое исполнение неналоговых доходов бюджета поселения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оценивается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2 592,540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формирования доходов, входящими в состав раздела «Доходы от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использования имущества, находящегося в муниципальной собственности»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арендной платы 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2 332,540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поступления от использования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260,00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95556"/>
      </p:ext>
    </p:extLst>
  </p:cSld>
  <p:clrMapOvr>
    <a:masterClrMapping/>
  </p:clrMapOvr>
  <p:transition spd="slow" advClick="0" advTm="32321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3063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369286"/>
      </p:ext>
    </p:extLst>
  </p:cSld>
  <p:clrMapOvr>
    <a:masterClrMapping/>
  </p:clrMapOvr>
  <p:transition spd="slow" advClick="0" advTm="13711">
    <p:strip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1995</TotalTime>
  <Words>1778</Words>
  <Application>Microsoft Office PowerPoint</Application>
  <PresentationFormat>Экран (4:3)</PresentationFormat>
  <Paragraphs>214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Arial Rounded MT Bold</vt:lpstr>
      <vt:lpstr>Calibri</vt:lpstr>
      <vt:lpstr>Times New Roman</vt:lpstr>
      <vt:lpstr>Trebuchet MS</vt:lpstr>
      <vt:lpstr>Wide Latin</vt:lpstr>
      <vt:lpstr>Wingdings</vt:lpstr>
      <vt:lpstr>Wingdings 3</vt:lpstr>
      <vt:lpstr>Грань</vt:lpstr>
      <vt:lpstr>Александровское сельское поселение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расчётов поступлений по доходным источникам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МО «Александровского сельского поселения»</vt:lpstr>
      <vt:lpstr>Презентация PowerPoint</vt:lpstr>
      <vt:lpstr>Презентация PowerPoint</vt:lpstr>
      <vt:lpstr>Общий объём расходов бюджета поселения в 2023 году</vt:lpstr>
      <vt:lpstr>Особенности формирования бюджета по 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Финансист</dc:creator>
  <cp:lastModifiedBy>Александра Николаевна Прасина</cp:lastModifiedBy>
  <cp:revision>185</cp:revision>
  <dcterms:created xsi:type="dcterms:W3CDTF">2016-07-21T04:42:13Z</dcterms:created>
  <dcterms:modified xsi:type="dcterms:W3CDTF">2023-12-27T04:46:13Z</dcterms:modified>
</cp:coreProperties>
</file>