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ags/tag1.xml" ContentType="application/vnd.openxmlformats-officedocument.presentationml.tag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7" r:id="rId1"/>
  </p:sldMasterIdLst>
  <p:notesMasterIdLst>
    <p:notesMasterId r:id="rId26"/>
  </p:notesMasterIdLst>
  <p:sldIdLst>
    <p:sldId id="256" r:id="rId2"/>
    <p:sldId id="280" r:id="rId3"/>
    <p:sldId id="257" r:id="rId4"/>
    <p:sldId id="274" r:id="rId5"/>
    <p:sldId id="275" r:id="rId6"/>
    <p:sldId id="259" r:id="rId7"/>
    <p:sldId id="272" r:id="rId8"/>
    <p:sldId id="260" r:id="rId9"/>
    <p:sldId id="273" r:id="rId10"/>
    <p:sldId id="261" r:id="rId11"/>
    <p:sldId id="276" r:id="rId12"/>
    <p:sldId id="262" r:id="rId13"/>
    <p:sldId id="277" r:id="rId14"/>
    <p:sldId id="278" r:id="rId15"/>
    <p:sldId id="263" r:id="rId16"/>
    <p:sldId id="264" r:id="rId17"/>
    <p:sldId id="265" r:id="rId18"/>
    <p:sldId id="279" r:id="rId19"/>
    <p:sldId id="266" r:id="rId20"/>
    <p:sldId id="267" r:id="rId21"/>
    <p:sldId id="268" r:id="rId22"/>
    <p:sldId id="269" r:id="rId23"/>
    <p:sldId id="270" r:id="rId24"/>
    <p:sldId id="27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5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Доходы, тыс.рублей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1555229495573291"/>
                  <c:y val="-0.2662830491601150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133 841,892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0947059522122064"/>
                  <c:y val="-0.2524501634894598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75 451,176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0186847055308033"/>
                  <c:y val="-0.2731994919954428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76 390,359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100393.592</c:v>
                </c:pt>
                <c:pt idx="1">
                  <c:v>76014.47</c:v>
                </c:pt>
                <c:pt idx="2">
                  <c:v>76390.358999999997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41335664"/>
        <c:axId val="541336056"/>
        <c:axId val="0"/>
      </c:bar3DChart>
      <c:catAx>
        <c:axId val="541335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41336056"/>
        <c:crosses val="autoZero"/>
        <c:auto val="1"/>
        <c:lblAlgn val="ctr"/>
        <c:lblOffset val="100"/>
        <c:noMultiLvlLbl val="0"/>
      </c:catAx>
      <c:valAx>
        <c:axId val="541336056"/>
        <c:scaling>
          <c:orientation val="minMax"/>
          <c:max val="14000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541335664"/>
        <c:crosses val="autoZero"/>
        <c:crossBetween val="between"/>
        <c:majorUnit val="70000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Раздел </a:t>
            </a:r>
            <a:r>
              <a:rPr lang="ru-RU" dirty="0" smtClean="0"/>
              <a:t>0500 </a:t>
            </a:r>
            <a:r>
              <a:rPr lang="ru-RU" dirty="0"/>
              <a:t>"Жилищно-коммунальное </a:t>
            </a:r>
            <a:r>
              <a:rPr lang="ru-RU" dirty="0" smtClean="0"/>
              <a:t>хозяйство" </a:t>
            </a:r>
          </a:p>
          <a:p>
            <a:pPr>
              <a:defRPr/>
            </a:pPr>
            <a:r>
              <a:rPr lang="ru-RU" b="0" dirty="0" smtClean="0"/>
              <a:t>Всего</a:t>
            </a:r>
            <a:r>
              <a:rPr lang="ru-RU" b="0" baseline="0" dirty="0" smtClean="0"/>
              <a:t> составляет </a:t>
            </a:r>
            <a:r>
              <a:rPr lang="ru-RU" b="0" baseline="0" dirty="0" smtClean="0"/>
              <a:t>23 371,798 тысяч </a:t>
            </a:r>
            <a:r>
              <a:rPr lang="ru-RU" b="0" baseline="0" dirty="0" smtClean="0"/>
              <a:t>рублей</a:t>
            </a:r>
            <a:endParaRPr lang="ru-RU" b="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185379369403074"/>
          <c:y val="0.15711514510083674"/>
          <c:w val="0.75136576061793547"/>
          <c:h val="0.384707985662411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0500 "Жилищно-коммунальное хозяйство"</c:v>
                </c:pt>
              </c:strCache>
            </c:strRef>
          </c:tx>
          <c:spPr>
            <a:gradFill rotWithShape="1">
              <a:gsLst>
                <a:gs pos="28000">
                  <a:schemeClr val="accent6">
                    <a:tint val="18000"/>
                    <a:satMod val="120000"/>
                    <a:lumMod val="88000"/>
                  </a:schemeClr>
                </a:gs>
                <a:gs pos="100000">
                  <a:schemeClr val="accent6">
                    <a:tint val="40000"/>
                    <a:satMod val="100000"/>
                    <a:lumMod val="78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/>
              </a:solidFill>
              <a:prstDash val="solid"/>
            </a:ln>
            <a:effectLst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c:spPr>
          <c:invertIfNegative val="0"/>
          <c:dLbls>
            <c:dLbl>
              <c:idx val="1"/>
              <c:layout>
                <c:manualLayout>
                  <c:x val="0.10718194907698325"/>
                  <c:y val="3.7130377326495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7684814348642915E-2"/>
                  <c:y val="4.8269490524444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0501 Жилищное хозяйство, тыс.руб.</c:v>
                </c:pt>
                <c:pt idx="1">
                  <c:v>0502 Коммунальное хозяйство, тыс. руб.</c:v>
                </c:pt>
                <c:pt idx="2">
                  <c:v>0503 Благоустройство, тыс. руб.</c:v>
                </c:pt>
              </c:strCache>
            </c:strRef>
          </c:cat>
          <c:val>
            <c:numRef>
              <c:f>Лист1!$B$2:$B$4</c:f>
              <c:numCache>
                <c:formatCode>#\ ##0.000</c:formatCode>
                <c:ptCount val="3"/>
                <c:pt idx="0">
                  <c:v>1585.1369999999999</c:v>
                </c:pt>
                <c:pt idx="1">
                  <c:v>4688.8999999999996</c:v>
                </c:pt>
                <c:pt idx="2">
                  <c:v>17097.760999999999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1343896"/>
        <c:axId val="541344288"/>
      </c:barChart>
      <c:catAx>
        <c:axId val="541343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41344288"/>
        <c:crosses val="autoZero"/>
        <c:auto val="1"/>
        <c:lblAlgn val="ctr"/>
        <c:lblOffset val="100"/>
        <c:noMultiLvlLbl val="0"/>
      </c:catAx>
      <c:valAx>
        <c:axId val="541344288"/>
        <c:scaling>
          <c:orientation val="minMax"/>
        </c:scaling>
        <c:delete val="0"/>
        <c:axPos val="l"/>
        <c:majorGridlines/>
        <c:numFmt formatCode="#\ ##0.000" sourceLinked="1"/>
        <c:majorTickMark val="out"/>
        <c:minorTickMark val="none"/>
        <c:tickLblPos val="nextTo"/>
        <c:crossAx val="541343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0800 "Культура", тыс. рублей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#\ ##0.000</c:formatCode>
                <c:ptCount val="1"/>
                <c:pt idx="0">
                  <c:v>22343.888999999999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Раздел 1000 "Социальная политика", тыс. рублей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#\ ##0.000</c:formatCode>
                <c:ptCount val="1"/>
                <c:pt idx="0">
                  <c:v>3079.6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Раздел 1100 "Физическая культура и спорт", тыс. рублей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#\ ##0.000</c:formatCode>
                <c:ptCount val="1"/>
                <c:pt idx="0">
                  <c:v>5958.9830000000002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1340368"/>
        <c:axId val="541348992"/>
      </c:barChart>
      <c:catAx>
        <c:axId val="541340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41348992"/>
        <c:crosses val="autoZero"/>
        <c:auto val="1"/>
        <c:lblAlgn val="ctr"/>
        <c:lblOffset val="100"/>
        <c:noMultiLvlLbl val="0"/>
      </c:catAx>
      <c:valAx>
        <c:axId val="541348992"/>
        <c:scaling>
          <c:orientation val="minMax"/>
        </c:scaling>
        <c:delete val="0"/>
        <c:axPos val="l"/>
        <c:majorGridlines/>
        <c:numFmt formatCode="#\ ##0.000" sourceLinked="1"/>
        <c:majorTickMark val="out"/>
        <c:minorTickMark val="none"/>
        <c:tickLblPos val="nextTo"/>
        <c:crossAx val="541340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295120105363411"/>
          <c:y val="0.17197306940352733"/>
          <c:w val="0.36800421985401433"/>
          <c:h val="0.74727935721062921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Раздел 1200 "Средства массовой </a:t>
            </a:r>
            <a:r>
              <a:rPr lang="ru-RU" dirty="0" smtClean="0"/>
              <a:t>информации«</a:t>
            </a:r>
          </a:p>
          <a:p>
            <a:pPr>
              <a:defRPr/>
            </a:pPr>
            <a:r>
              <a:rPr lang="ru-RU" b="0" dirty="0" smtClean="0"/>
              <a:t>Всего составляет 815,000 тысяч рублей</a:t>
            </a:r>
            <a:endParaRPr lang="ru-RU" b="0" dirty="0"/>
          </a:p>
        </c:rich>
      </c:tx>
      <c:layout/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730629467096249"/>
          <c:y val="0.17741958134489427"/>
          <c:w val="0.84930875736029332"/>
          <c:h val="0.5513549368422234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1200 "Средства массовой информации"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515905640114063E-2"/>
                  <c:y val="-5.1523613481148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0864626152649705E-2"/>
                  <c:y val="-5.7468645805896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1201 "Телевидение и радиовещание", тыс.руб.</c:v>
                </c:pt>
                <c:pt idx="1">
                  <c:v>1202 "Периодическая печать и издательства", тыс.руб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415</c:v>
                </c:pt>
                <c:pt idx="1">
                  <c:v>400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41345072"/>
        <c:axId val="541349384"/>
        <c:axId val="0"/>
      </c:bar3DChart>
      <c:catAx>
        <c:axId val="541345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41349384"/>
        <c:crosses val="autoZero"/>
        <c:auto val="1"/>
        <c:lblAlgn val="ctr"/>
        <c:lblOffset val="100"/>
        <c:noMultiLvlLbl val="0"/>
      </c:catAx>
      <c:valAx>
        <c:axId val="54134938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541345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 (всего), тыс. рублей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7159940209267562E-2"/>
                  <c:y val="-0.223121938944951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0717488789237665E-2"/>
                  <c:y val="-0.18713452943770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8654708520179366E-2"/>
                  <c:y val="-0.287899559423430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43952.05</c:v>
                </c:pt>
                <c:pt idx="1">
                  <c:v>47015.42</c:v>
                </c:pt>
                <c:pt idx="2">
                  <c:v>50562.69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41326648"/>
        <c:axId val="541327040"/>
        <c:axId val="0"/>
      </c:bar3DChart>
      <c:catAx>
        <c:axId val="541326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41327040"/>
        <c:crosses val="autoZero"/>
        <c:auto val="1"/>
        <c:lblAlgn val="ctr"/>
        <c:lblOffset val="100"/>
        <c:noMultiLvlLbl val="0"/>
      </c:catAx>
      <c:valAx>
        <c:axId val="54132704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5413266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Налоговые </a:t>
            </a:r>
            <a:r>
              <a:rPr lang="ru-RU" dirty="0" smtClean="0"/>
              <a:t>доходы </a:t>
            </a:r>
            <a:r>
              <a:rPr lang="ru-RU" sz="2160" b="1" i="0" u="none" strike="noStrike" baseline="0" dirty="0" smtClean="0">
                <a:effectLst/>
              </a:rPr>
              <a:t>41 418,63 </a:t>
            </a:r>
            <a:r>
              <a:rPr lang="ru-RU" dirty="0" smtClean="0"/>
              <a:t>тыс. рублей 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2291580113880905E-2"/>
          <c:y val="9.6443891058175094E-2"/>
          <c:w val="0.58853031269168044"/>
          <c:h val="0.854086673296463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Налог на доходы физических лиц 34680,98  тыс. руб.</c:v>
                </c:pt>
                <c:pt idx="1">
                  <c:v>Налог на имущество физических лиц 1968,68 тыс. руб.</c:v>
                </c:pt>
                <c:pt idx="2">
                  <c:v>Земельный налог 1 720 тыс. руб.</c:v>
                </c:pt>
                <c:pt idx="3">
                  <c:v>Акцизы по подакцизным товарам 2 987 тыс. руб.</c:v>
                </c:pt>
                <c:pt idx="4">
                  <c:v>Единый сельскохозяйственный налог 61,97 тыс. руб.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34680.980000000003</c:v>
                </c:pt>
                <c:pt idx="1">
                  <c:v>1968.68</c:v>
                </c:pt>
                <c:pt idx="2">
                  <c:v>1720.88</c:v>
                </c:pt>
                <c:pt idx="3">
                  <c:v>2987</c:v>
                </c:pt>
                <c:pt idx="4">
                  <c:v>61.97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382925239865973"/>
          <c:y val="0.1212427955159454"/>
          <c:w val="0.35281490665369586"/>
          <c:h val="0.7657736538758567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Неналоговые </a:t>
            </a:r>
            <a:r>
              <a:rPr lang="ru-RU" dirty="0" smtClean="0"/>
              <a:t>доходы 2</a:t>
            </a:r>
            <a:r>
              <a:rPr lang="ru-RU" baseline="0" dirty="0" smtClean="0"/>
              <a:t> </a:t>
            </a:r>
            <a:r>
              <a:rPr lang="ru-RU" baseline="0" dirty="0" smtClean="0"/>
              <a:t>532</a:t>
            </a:r>
            <a:r>
              <a:rPr lang="ru-RU" dirty="0" smtClean="0"/>
              <a:t>,540 </a:t>
            </a:r>
            <a:r>
              <a:rPr lang="ru-RU" dirty="0" smtClean="0"/>
              <a:t>тысяч рублей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2500000000000001E-2"/>
          <c:y val="0.12087314085739286"/>
          <c:w val="0.62435695538057778"/>
          <c:h val="0.8324759405074366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Доходы от арендной платы за имущество 2332,540 тыс. руб.</c:v>
                </c:pt>
                <c:pt idx="1">
                  <c:v>Прочие поступления от использования имущества 200 тыс. руб.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2332.54</c:v>
                </c:pt>
                <c:pt idx="1">
                  <c:v>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2027777777778"/>
          <c:y val="9.041017789442983E-2"/>
          <c:w val="0.31963888888888897"/>
          <c:h val="0.87117964421114058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Доходы </a:t>
            </a:r>
            <a:r>
              <a:rPr lang="ru-RU" dirty="0" smtClean="0"/>
              <a:t>2023 </a:t>
            </a:r>
            <a:r>
              <a:rPr lang="ru-RU" dirty="0" smtClean="0"/>
              <a:t>года</a:t>
            </a:r>
          </a:p>
          <a:p>
            <a:pPr>
              <a:defRPr/>
            </a:pPr>
            <a:r>
              <a:rPr lang="ru-RU" dirty="0" smtClean="0"/>
              <a:t>Всего </a:t>
            </a:r>
            <a:r>
              <a:rPr lang="ru-RU" dirty="0" smtClean="0"/>
              <a:t>100 393,592 тысяч </a:t>
            </a:r>
            <a:r>
              <a:rPr lang="ru-RU" dirty="0" smtClean="0"/>
              <a:t>рублей</a:t>
            </a:r>
            <a:endParaRPr lang="ru-RU" dirty="0"/>
          </a:p>
        </c:rich>
      </c:tx>
      <c:layout>
        <c:manualLayout>
          <c:xMode val="edge"/>
          <c:yMode val="edge"/>
          <c:x val="0.22533780968781247"/>
          <c:y val="6.935871045539260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2021 года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1172392882272341E-2"/>
                  <c:y val="-0.103782007991621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8372773395548643E-2"/>
                  <c:y val="2.9456932999953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687335666407436E-2"/>
                  <c:y val="-0.223872285101905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доходы, тыс. рублей</c:v>
                </c:pt>
                <c:pt idx="1">
                  <c:v>неналоговые доходы, тыс. рублей</c:v>
                </c:pt>
                <c:pt idx="2">
                  <c:v>безвозмездные поступления, тыс. рублей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43952.05</c:v>
                </c:pt>
                <c:pt idx="1">
                  <c:v>2532.54</c:v>
                </c:pt>
                <c:pt idx="2">
                  <c:v>56441.542000000001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Раздел 01. "Общегосударственные вопросы</a:t>
            </a:r>
            <a:r>
              <a:rPr lang="ru-RU" sz="1800" dirty="0" smtClean="0"/>
              <a:t>", </a:t>
            </a:r>
          </a:p>
          <a:p>
            <a:pPr>
              <a:defRPr/>
            </a:pPr>
            <a:r>
              <a:rPr lang="ru-RU" sz="1800" dirty="0" smtClean="0"/>
              <a:t>всего составляет </a:t>
            </a:r>
            <a:r>
              <a:rPr lang="ru-RU" sz="1800" dirty="0" smtClean="0"/>
              <a:t>25</a:t>
            </a:r>
            <a:r>
              <a:rPr lang="ru-RU" sz="1800" baseline="0" dirty="0" smtClean="0"/>
              <a:t> 971,775 </a:t>
            </a:r>
            <a:r>
              <a:rPr lang="ru-RU" sz="1800" dirty="0" smtClean="0"/>
              <a:t> </a:t>
            </a:r>
            <a:r>
              <a:rPr lang="ru-RU" sz="1800" dirty="0" smtClean="0"/>
              <a:t>тыс</a:t>
            </a:r>
            <a:r>
              <a:rPr lang="ru-RU" sz="1800" dirty="0"/>
              <a:t>. рублей</a:t>
            </a:r>
          </a:p>
        </c:rich>
      </c:tx>
      <c:layout>
        <c:manualLayout>
          <c:xMode val="edge"/>
          <c:yMode val="edge"/>
          <c:x val="4.556951685226083E-4"/>
          <c:y val="2.4348537297025477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01. "Общегосударственные вопросы", тыс. рублей</c:v>
                </c:pt>
              </c:strCache>
            </c:strRef>
          </c:tx>
          <c:explosion val="25"/>
          <c:dPt>
            <c:idx val="2"/>
            <c:bubble3D val="0"/>
            <c:explosion val="69"/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028068138388963"/>
                  <c:y val="8.10439373044471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8589970621956803E-3"/>
                  <c:y val="5.41720420540652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3727102192996532E-2"/>
                  <c:y val="-6.4266797158829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481204762335423E-2"/>
                  <c:y val="-6.2591554586750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0102 "Функционирование высшего должностного лица"</c:v>
                </c:pt>
                <c:pt idx="1">
                  <c:v>0103 "Функционирование представительных органов"</c:v>
                </c:pt>
                <c:pt idx="2">
                  <c:v>0104 "Функционирование органов исполнительной власти"</c:v>
                </c:pt>
                <c:pt idx="3">
                  <c:v>0106 "Обеспечение деятельности финансовых органов, органов бюджетного надзора"</c:v>
                </c:pt>
                <c:pt idx="4">
                  <c:v>0111 "Создание резервного фонда"</c:v>
                </c:pt>
                <c:pt idx="5">
                  <c:v>0113 "Другие общегосударственные расходы"</c:v>
                </c:pt>
              </c:strCache>
            </c:strRef>
          </c:cat>
          <c:val>
            <c:numRef>
              <c:f>Лист1!$B$2:$B$7</c:f>
              <c:numCache>
                <c:formatCode>#\ ##0.000</c:formatCode>
                <c:ptCount val="6"/>
                <c:pt idx="0">
                  <c:v>1819.71</c:v>
                </c:pt>
                <c:pt idx="1">
                  <c:v>849.22500000000002</c:v>
                </c:pt>
                <c:pt idx="2">
                  <c:v>17166.532999999999</c:v>
                </c:pt>
                <c:pt idx="3">
                  <c:v>836.03700000000003</c:v>
                </c:pt>
                <c:pt idx="4">
                  <c:v>600</c:v>
                </c:pt>
                <c:pt idx="5">
                  <c:v>4700.2700000000004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5403243546020242"/>
          <c:y val="5.7709763680669837E-2"/>
          <c:w val="0.42191922934420178"/>
          <c:h val="0.9422902363193306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4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  <a:ln>
      <a:noFill/>
    </a:ln>
    <a:scene3d>
      <a:camera prst="orthographicFront"/>
      <a:lightRig rig="threePt" dir="t"/>
    </a:scene3d>
    <a:sp3d prstMaterial="flat">
      <a:bevelT w="152400" h="50800" prst="softRound"/>
    </a:sp3d>
  </c:spPr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Раздел 02. «Национальная оборона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Всего составляет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1198,600</a:t>
            </a:r>
            <a:r>
              <a:rPr lang="ru-RU" b="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baseline="0" dirty="0" smtClean="0">
                <a:latin typeface="Times New Roman" pitchFamily="18" charset="0"/>
                <a:cs typeface="Times New Roman" pitchFamily="18" charset="0"/>
              </a:rPr>
              <a:t>тысяч рублей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02. «Национальная оборона»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30059401612381231"/>
                  <c:y val="-0.1063813211779519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Национальная оборона (тыс. руб.)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1198.5999999999999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Раздел 03. «Национальная безопасность и правоохранительная деятельность</a:t>
            </a:r>
            <a:r>
              <a:rPr lang="ru-RU" dirty="0" smtClean="0"/>
              <a:t>»</a:t>
            </a:r>
          </a:p>
          <a:p>
            <a:pPr>
              <a:defRPr/>
            </a:pPr>
            <a:r>
              <a:rPr lang="ru-RU" b="0" dirty="0" smtClean="0"/>
              <a:t>Всего составляет 136,00 тысяч рублей</a:t>
            </a:r>
            <a:endParaRPr lang="ru-RU" b="0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408810407659019E-2"/>
          <c:y val="0.19395335493026028"/>
          <c:w val="0.60901727172646569"/>
          <c:h val="0.7325355579178071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03. «Национальная безопасность и правоохранительная деятельность»</c:v>
                </c:pt>
              </c:strCache>
            </c:strRef>
          </c:tx>
          <c:explosion val="25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Содержание пожарных водоёмов</c:v>
                </c:pt>
                <c:pt idx="1">
                  <c:v>Мероприятия по приобретению инвентаря для первичных мер по пожаротушению</c:v>
                </c:pt>
                <c:pt idx="2">
                  <c:v>Обслуживание сирены в д. Ларино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90</c:v>
                </c:pt>
                <c:pt idx="1">
                  <c:v>20</c:v>
                </c:pt>
                <c:pt idx="2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8884299816090222"/>
          <c:y val="0.1936568285342033"/>
          <c:w val="0.30241141709690661"/>
          <c:h val="0.7271160211996646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Раздел 04. </a:t>
            </a:r>
            <a:r>
              <a:rPr lang="ru-RU" dirty="0" smtClean="0"/>
              <a:t>«Национальная экономика»</a:t>
            </a:r>
            <a:r>
              <a:rPr lang="ru-RU" baseline="0" dirty="0" smtClean="0"/>
              <a:t> </a:t>
            </a:r>
          </a:p>
          <a:p>
            <a:pPr>
              <a:defRPr/>
            </a:pPr>
            <a:r>
              <a:rPr lang="ru-RU" b="0" baseline="0" dirty="0" smtClean="0"/>
              <a:t>Всего составляет </a:t>
            </a:r>
            <a:r>
              <a:rPr lang="ru-RU" b="0" baseline="0" dirty="0" smtClean="0"/>
              <a:t>17 497,947тысяч </a:t>
            </a:r>
            <a:r>
              <a:rPr lang="ru-RU" b="0" baseline="0" dirty="0" smtClean="0"/>
              <a:t>рублей</a:t>
            </a:r>
            <a:endParaRPr lang="ru-RU" b="0" dirty="0"/>
          </a:p>
        </c:rich>
      </c:tx>
      <c:layout>
        <c:manualLayout>
          <c:xMode val="edge"/>
          <c:yMode val="edge"/>
          <c:x val="0.12234193684657457"/>
          <c:y val="1.8950069178943488E-2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04. "Национальная экономика"</c:v>
                </c:pt>
              </c:strCache>
            </c:strRef>
          </c:tx>
          <c:explosion val="25"/>
          <c:dPt>
            <c:idx val="1"/>
            <c:bubble3D val="0"/>
            <c:explosion val="0"/>
          </c:dPt>
          <c:dLbls>
            <c:dLbl>
              <c:idx val="0"/>
              <c:layout>
                <c:manualLayout>
                  <c:x val="0.10382703196484114"/>
                  <c:y val="-2.8425103768415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106247473680714E-3"/>
                  <c:y val="0.113700415073660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1282186594651876"/>
                  <c:y val="-4.0268891691772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0408 транспорт</c:v>
                </c:pt>
                <c:pt idx="1">
                  <c:v>0409 "Дорожная деятельность" (тыс. руб.)</c:v>
                </c:pt>
                <c:pt idx="2">
                  <c:v>0412 "Другие вопросы в области национальной экономики" (тыс. руб.)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615</c:v>
                </c:pt>
                <c:pt idx="1">
                  <c:v>16562.947</c:v>
                </c:pt>
                <c:pt idx="2">
                  <c:v>320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  <c:spPr>
        <a:noFill/>
      </c:spPr>
    </c:legend>
    <c:plotVisOnly val="1"/>
    <c:dispBlanksAs val="zero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356BE-7E78-4203-850F-27A18C89E7E5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7EE4B-65CB-42A5-86F7-D5A1C7A76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596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7EE4B-65CB-42A5-86F7-D5A1C7A76B5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118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815130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661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6515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972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0677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345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986385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716199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139629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366760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046605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512893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420089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161517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862145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637261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67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  <p:sldLayoutId id="2147483959" r:id="rId12"/>
    <p:sldLayoutId id="2147483960" r:id="rId13"/>
    <p:sldLayoutId id="2147483961" r:id="rId14"/>
    <p:sldLayoutId id="2147483962" r:id="rId15"/>
    <p:sldLayoutId id="2147483963" r:id="rId16"/>
  </p:sldLayoutIdLst>
  <p:transition spd="slow">
    <p:split orient="vert" dir="in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5966666" cy="9361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Александровское сельское поселение</a:t>
            </a:r>
            <a:endParaRPr lang="ru-RU" sz="32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3140968"/>
            <a:ext cx="1800200" cy="2592288"/>
          </a:xfrm>
          <a:prstGeom prst="rect">
            <a:avLst/>
          </a:prstGeom>
        </p:spPr>
      </p:pic>
      <p:pic>
        <p:nvPicPr>
          <p:cNvPr id="6" name="Рисунок 5" descr="Aleksandrovsko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628801"/>
            <a:ext cx="8280920" cy="48683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37216558"/>
      </p:ext>
    </p:extLst>
  </p:cSld>
  <p:clrMapOvr>
    <a:masterClrMapping/>
  </p:clrMapOvr>
  <p:transition advClick="0" advTm="5627"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784976" cy="6624736"/>
          </a:xfrm>
        </p:spPr>
        <p:txBody>
          <a:bodyPr>
            <a:normAutofit fontScale="25000" lnSpcReduction="20000"/>
          </a:bodyPr>
          <a:lstStyle/>
          <a:p>
            <a:pPr marL="45720" indent="0" algn="ctr">
              <a:buNone/>
            </a:pPr>
            <a:r>
              <a:rPr lang="ru-RU" sz="36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Безвозмездные поступления из бюджетов других уровней</a:t>
            </a:r>
          </a:p>
          <a:p>
            <a:pPr marL="45720" indent="0">
              <a:buNone/>
            </a:pPr>
            <a:r>
              <a:rPr lang="ru-RU" sz="40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Безвозмездные поступления из бюджетов других уровней </a:t>
            </a:r>
            <a:r>
              <a:rPr lang="ru-RU" sz="4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на </a:t>
            </a:r>
            <a:r>
              <a:rPr lang="ru-RU" sz="4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2023 </a:t>
            </a:r>
            <a:r>
              <a:rPr lang="ru-RU" sz="4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год составляют </a:t>
            </a:r>
            <a:r>
              <a:rPr lang="ru-RU" sz="4000" b="1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56 441,542 </a:t>
            </a:r>
            <a:r>
              <a:rPr lang="ru-RU" sz="4000" b="1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тыс</a:t>
            </a:r>
            <a:r>
              <a:rPr lang="ru-RU" sz="4000" b="1" i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. </a:t>
            </a:r>
            <a:r>
              <a:rPr lang="ru-RU" sz="4000" b="1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рублей</a:t>
            </a:r>
            <a:r>
              <a:rPr lang="ru-RU" sz="4000" b="1" i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в том числе:</a:t>
            </a:r>
            <a:endParaRPr lang="ru-RU" sz="4000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4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Дотации </a:t>
            </a:r>
            <a:r>
              <a:rPr lang="ru-RU" sz="40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бюджетам сельских поселений на поддержку мер по обеспечению сбалансированности бюджетов </a:t>
            </a:r>
            <a:r>
              <a:rPr lang="ru-RU" sz="4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в сумме </a:t>
            </a:r>
            <a:r>
              <a:rPr lang="ru-RU" sz="4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6 989,270 </a:t>
            </a:r>
            <a:r>
              <a:rPr lang="ru-RU" sz="4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тыс. рублей;</a:t>
            </a:r>
          </a:p>
          <a:p>
            <a:pPr>
              <a:buFontTx/>
              <a:buChar char="-"/>
            </a:pPr>
            <a:r>
              <a:rPr lang="ru-RU" sz="40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Дотации бюджетам сельских поселений на выравнивание бюджетной обеспеченности из бюджетов муниципальных районов </a:t>
            </a:r>
            <a:r>
              <a:rPr lang="ru-RU" sz="4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в сумме </a:t>
            </a:r>
            <a:r>
              <a:rPr lang="ru-RU" sz="4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12 719,571 </a:t>
            </a:r>
            <a:r>
              <a:rPr lang="ru-RU" sz="4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тыс. рублей</a:t>
            </a:r>
            <a:r>
              <a:rPr lang="ru-RU" sz="4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sz="4000" dirty="0">
                <a:solidFill>
                  <a:schemeClr val="tx1"/>
                </a:solidFill>
              </a:rPr>
              <a:t>Дотации бюджетам сельских поселений на выравнивание бюджетной обеспеченности из бюджетов муниципальных </a:t>
            </a:r>
            <a:r>
              <a:rPr lang="ru-RU" sz="4000" dirty="0" smtClean="0">
                <a:solidFill>
                  <a:schemeClr val="tx1"/>
                </a:solidFill>
              </a:rPr>
              <a:t>районов в сумме 8 815,731</a:t>
            </a:r>
            <a:endParaRPr lang="ru-RU" sz="40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4000" i="1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40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На осуществление первичного воинского учета на территориях, где отсутствуют военные комиссариаты –</a:t>
            </a:r>
            <a:r>
              <a:rPr lang="ru-RU" sz="4000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1 </a:t>
            </a:r>
            <a:r>
              <a:rPr lang="ru-RU" sz="4000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198,600 </a:t>
            </a:r>
            <a:r>
              <a:rPr lang="ru-RU" sz="4000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тыс. рублей;</a:t>
            </a:r>
          </a:p>
          <a:p>
            <a:pPr>
              <a:buFontTx/>
              <a:buChar char="-"/>
            </a:pPr>
            <a:r>
              <a:rPr lang="ru-RU" sz="40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На обеспечение жилыми помещениями детей-сирот, детей, оставшихся без попечения родителей, а так же детей, находящихся под опекой (попечительством), не имеющих закрепленного жилого </a:t>
            </a:r>
            <a:r>
              <a:rPr lang="ru-RU" sz="40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помещения–</a:t>
            </a:r>
            <a:r>
              <a:rPr lang="ru-RU" sz="4000" i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1</a:t>
            </a:r>
            <a:r>
              <a:rPr lang="ru-RU" sz="4000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851,6 </a:t>
            </a:r>
            <a:r>
              <a:rPr lang="ru-RU" sz="4000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тыс. рублей</a:t>
            </a:r>
            <a:r>
              <a:rPr lang="ru-RU" sz="4000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sz="4000" dirty="0">
                <a:solidFill>
                  <a:schemeClr val="tx1"/>
                </a:solidFill>
              </a:rPr>
              <a:t>Субсидия на реализацию государственной программы "Формирование комфортной городской среды Томской области на 2018-2022 </a:t>
            </a:r>
            <a:r>
              <a:rPr lang="ru-RU" sz="4000" dirty="0" smtClean="0">
                <a:solidFill>
                  <a:schemeClr val="tx1"/>
                </a:solidFill>
              </a:rPr>
              <a:t>годы« в сумме 8 109,923тыс. руб.</a:t>
            </a:r>
            <a:endParaRPr lang="ru-RU" sz="4000" i="1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40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Н</a:t>
            </a:r>
            <a:r>
              <a:rPr lang="ru-RU" sz="4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а  </a:t>
            </a:r>
            <a:r>
              <a:rPr lang="ru-RU" sz="40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обеспечение населения Томской области чистой водой (поставка ВОК</a:t>
            </a:r>
            <a:r>
              <a:rPr lang="ru-RU" sz="4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) – </a:t>
            </a:r>
            <a:r>
              <a:rPr lang="ru-RU" sz="4000" i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140,000 тыс. рублей;</a:t>
            </a:r>
          </a:p>
          <a:p>
            <a:pPr>
              <a:buFontTx/>
              <a:buChar char="-"/>
            </a:pPr>
            <a:r>
              <a:rPr lang="ru-RU" sz="4000" dirty="0">
                <a:solidFill>
                  <a:schemeClr val="tx1"/>
                </a:solidFill>
              </a:rPr>
              <a:t>На приобретение и установку резервных дизель-генераторов в котельных с целью предупреждения </a:t>
            </a:r>
            <a:r>
              <a:rPr lang="ru-RU" sz="4000" dirty="0" smtClean="0">
                <a:solidFill>
                  <a:schemeClr val="tx1"/>
                </a:solidFill>
              </a:rPr>
              <a:t>ЧС</a:t>
            </a:r>
            <a:r>
              <a:rPr lang="en-US" sz="3200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- 500,000 </a:t>
            </a:r>
            <a:r>
              <a:rPr lang="ru-RU" sz="4000" dirty="0" err="1" smtClean="0">
                <a:solidFill>
                  <a:schemeClr val="tx1"/>
                </a:solidFill>
              </a:rPr>
              <a:t>тыс.руб</a:t>
            </a:r>
            <a:r>
              <a:rPr lang="ru-RU" sz="4000" dirty="0" smtClean="0">
                <a:solidFill>
                  <a:schemeClr val="tx1"/>
                </a:solidFill>
              </a:rPr>
              <a:t>;</a:t>
            </a:r>
            <a:endParaRPr lang="en-US" sz="4000" dirty="0" smtClean="0">
              <a:solidFill>
                <a:schemeClr val="tx1"/>
              </a:solidFill>
              <a:latin typeface="Wide Latin" panose="020A0A07050505020404" pitchFamily="18" charset="0"/>
            </a:endParaRPr>
          </a:p>
          <a:p>
            <a:pPr>
              <a:buFontTx/>
              <a:buChar char="-"/>
            </a:pPr>
            <a:r>
              <a:rPr lang="ru-RU" sz="4000" dirty="0">
                <a:solidFill>
                  <a:schemeClr val="tx1"/>
                </a:solidFill>
              </a:rPr>
              <a:t>Прочие межбюджетные трансферты, передаваемые бюджетам сельских поселений на ликвидацию несанкционированных свалок, вывоз крупногабаритного </a:t>
            </a:r>
            <a:r>
              <a:rPr lang="ru-RU" sz="4000" dirty="0" smtClean="0">
                <a:solidFill>
                  <a:schemeClr val="tx1"/>
                </a:solidFill>
              </a:rPr>
              <a:t>мусор- 160,000 тыс. </a:t>
            </a:r>
            <a:r>
              <a:rPr lang="ru-RU" sz="4000" dirty="0" err="1" smtClean="0">
                <a:solidFill>
                  <a:schemeClr val="tx1"/>
                </a:solidFill>
              </a:rPr>
              <a:t>руб</a:t>
            </a:r>
            <a:r>
              <a:rPr lang="ru-RU" sz="4000" dirty="0" smtClean="0">
                <a:solidFill>
                  <a:schemeClr val="tx1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sz="4000" dirty="0">
                <a:solidFill>
                  <a:schemeClr val="tx1"/>
                </a:solidFill>
              </a:rPr>
              <a:t>Прочие межбюджетные трансферты, передаваемые бюджетам сельских поселений на приобретение сетевых насосов </a:t>
            </a:r>
            <a:r>
              <a:rPr lang="ru-RU" sz="4000" dirty="0" smtClean="0">
                <a:solidFill>
                  <a:schemeClr val="tx1"/>
                </a:solidFill>
              </a:rPr>
              <a:t>Д-630,ОК-53 -378,300 </a:t>
            </a:r>
            <a:r>
              <a:rPr lang="ru-RU" sz="4000" dirty="0" err="1" smtClean="0">
                <a:solidFill>
                  <a:schemeClr val="tx1"/>
                </a:solidFill>
              </a:rPr>
              <a:t>тыс.руб</a:t>
            </a:r>
            <a:r>
              <a:rPr lang="ru-RU" sz="4000" dirty="0" smtClean="0">
                <a:solidFill>
                  <a:schemeClr val="tx1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sz="4000" dirty="0">
                <a:solidFill>
                  <a:schemeClr val="tx1"/>
                </a:solidFill>
              </a:rPr>
              <a:t>Прочие межбюджетные трансферты, передаваемые бюджетам сельских поселений на государственную экспертизу на инженерные </a:t>
            </a:r>
            <a:r>
              <a:rPr lang="ru-RU" sz="4000" dirty="0" smtClean="0">
                <a:solidFill>
                  <a:schemeClr val="tx1"/>
                </a:solidFill>
              </a:rPr>
              <a:t>изыскания 930,600 </a:t>
            </a:r>
            <a:r>
              <a:rPr lang="ru-RU" sz="4000" dirty="0" err="1" smtClean="0">
                <a:solidFill>
                  <a:schemeClr val="tx1"/>
                </a:solidFill>
              </a:rPr>
              <a:t>тыс.руб</a:t>
            </a:r>
            <a:r>
              <a:rPr lang="ru-RU" sz="4000" dirty="0" smtClean="0">
                <a:solidFill>
                  <a:schemeClr val="tx1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sz="4000" dirty="0">
                <a:solidFill>
                  <a:schemeClr val="tx1"/>
                </a:solidFill>
              </a:rPr>
              <a:t>Прочие межбюджетные трансферты, передаваемые бюджетам сельских поселений на государственная экспертиза проектной </a:t>
            </a:r>
            <a:r>
              <a:rPr lang="ru-RU" sz="4000" dirty="0" smtClean="0">
                <a:solidFill>
                  <a:schemeClr val="tx1"/>
                </a:solidFill>
              </a:rPr>
              <a:t>документации -370,000 </a:t>
            </a:r>
            <a:r>
              <a:rPr lang="ru-RU" sz="4000" dirty="0" err="1" smtClean="0">
                <a:solidFill>
                  <a:schemeClr val="tx1"/>
                </a:solidFill>
              </a:rPr>
              <a:t>тыс.руб</a:t>
            </a:r>
            <a:r>
              <a:rPr lang="ru-RU" sz="4000" dirty="0" smtClean="0">
                <a:solidFill>
                  <a:schemeClr val="tx1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sz="4000" dirty="0">
                <a:solidFill>
                  <a:schemeClr val="tx1"/>
                </a:solidFill>
              </a:rPr>
              <a:t>Прочие межбюджетные трансферты, передаваемые бюджетам сельских поселений на ликвидацию мест несанкционированного размещения </a:t>
            </a:r>
            <a:r>
              <a:rPr lang="ru-RU" sz="4000" dirty="0" smtClean="0">
                <a:solidFill>
                  <a:schemeClr val="tx1"/>
                </a:solidFill>
              </a:rPr>
              <a:t>отходов- 2 500,000 </a:t>
            </a:r>
            <a:r>
              <a:rPr lang="ru-RU" sz="4000" dirty="0" err="1" smtClean="0">
                <a:solidFill>
                  <a:schemeClr val="tx1"/>
                </a:solidFill>
              </a:rPr>
              <a:t>тыс.руб</a:t>
            </a:r>
            <a:endParaRPr lang="ru-RU" sz="40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sz="4000" dirty="0">
                <a:solidFill>
                  <a:schemeClr val="tx1"/>
                </a:solidFill>
              </a:rPr>
              <a:t>Прочие межбюджетные трансферты, передаваемые бюджетам сельских поселений на ремонт автомобильных дорог общего пользования местного </a:t>
            </a:r>
            <a:r>
              <a:rPr lang="ru-RU" sz="4000" dirty="0" smtClean="0">
                <a:solidFill>
                  <a:schemeClr val="tx1"/>
                </a:solidFill>
              </a:rPr>
              <a:t>значения- 9 892,300 </a:t>
            </a:r>
            <a:r>
              <a:rPr lang="ru-RU" sz="4000" dirty="0" err="1" smtClean="0">
                <a:solidFill>
                  <a:schemeClr val="tx1"/>
                </a:solidFill>
              </a:rPr>
              <a:t>тыс.руб</a:t>
            </a:r>
            <a:endParaRPr lang="ru-RU" sz="40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sz="4000" dirty="0">
                <a:solidFill>
                  <a:schemeClr val="tx1"/>
                </a:solidFill>
              </a:rPr>
              <a:t>Прочие межбюджетные трансферты, передаваемые бюджетам сельских поселений на ремонт </a:t>
            </a:r>
            <a:r>
              <a:rPr lang="ru-RU" sz="4000" dirty="0" smtClean="0">
                <a:solidFill>
                  <a:schemeClr val="tx1"/>
                </a:solidFill>
              </a:rPr>
              <a:t>автодороги-520,647 </a:t>
            </a:r>
            <a:r>
              <a:rPr lang="ru-RU" sz="4000" dirty="0" err="1" smtClean="0">
                <a:solidFill>
                  <a:schemeClr val="tx1"/>
                </a:solidFill>
              </a:rPr>
              <a:t>тыс.руб</a:t>
            </a:r>
            <a:endParaRPr lang="ru-RU" sz="40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sz="4000" dirty="0">
                <a:solidFill>
                  <a:schemeClr val="tx1"/>
                </a:solidFill>
              </a:rPr>
              <a:t>Прочие межбюджетные трансферты, передаваемые бюджетам сельских поселений на организацию перевозок тел (останков) умерших или погибших в места проведения патологоанатомического вскрытия, судебно-медицинской </a:t>
            </a:r>
            <a:r>
              <a:rPr lang="ru-RU" sz="4000" dirty="0" smtClean="0">
                <a:solidFill>
                  <a:schemeClr val="tx1"/>
                </a:solidFill>
              </a:rPr>
              <a:t>экспертизы-615,000 </a:t>
            </a:r>
            <a:r>
              <a:rPr lang="ru-RU" sz="4000" dirty="0" err="1" smtClean="0">
                <a:solidFill>
                  <a:schemeClr val="tx1"/>
                </a:solidFill>
              </a:rPr>
              <a:t>тыс.руб</a:t>
            </a:r>
            <a:r>
              <a:rPr lang="ru-RU" sz="4000" dirty="0" smtClean="0">
                <a:solidFill>
                  <a:schemeClr val="tx1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sz="4000" dirty="0">
                <a:solidFill>
                  <a:schemeClr val="tx1"/>
                </a:solidFill>
              </a:rPr>
              <a:t>Прочие межбюджетные трансферты, передаваемые бюджетам сельских поселений на Постановка границ полосы отвода автомобильных дорог на государственный кадастровый </a:t>
            </a:r>
            <a:r>
              <a:rPr lang="ru-RU" sz="4000" dirty="0" smtClean="0">
                <a:solidFill>
                  <a:schemeClr val="tx1"/>
                </a:solidFill>
              </a:rPr>
              <a:t>учет-750,000 тыс. руб.</a:t>
            </a:r>
            <a:endParaRPr lang="ru-RU" sz="4000" i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3000" b="1" i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ru-RU" sz="30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3000" dirty="0"/>
          </a:p>
          <a:p>
            <a:pPr>
              <a:buFontTx/>
              <a:buChar char="-"/>
            </a:pPr>
            <a:endParaRPr lang="ru-RU" sz="3000" dirty="0" smtClean="0"/>
          </a:p>
          <a:p>
            <a:pPr>
              <a:buFontTx/>
              <a:buChar char="-"/>
            </a:pP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583969877"/>
      </p:ext>
    </p:extLst>
  </p:cSld>
  <p:clrMapOvr>
    <a:masterClrMapping/>
  </p:clrMapOvr>
  <p:transition spd="slow" advClick="0" advTm="73944"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672754"/>
              </p:ext>
            </p:extLst>
          </p:nvPr>
        </p:nvGraphicFramePr>
        <p:xfrm>
          <a:off x="251520" y="260648"/>
          <a:ext cx="8640960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Click="0" advTm="45000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6512511" cy="648072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бюджета МО «Александровского сельского поселения»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23528" y="1049538"/>
            <a:ext cx="849694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Расходы бюджета муниципального образования «Александровское сельское поселение на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2023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год и плановый период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2024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2025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годы рассчитан в соответствии с основными направлениями бюджетной и налоговой политики.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u="sng" dirty="0" smtClean="0">
                <a:cs typeface="Arial" pitchFamily="34" charset="0"/>
              </a:rPr>
              <a:t>Представляем Вашему вниманию развернутые расходы на </a:t>
            </a:r>
            <a:r>
              <a:rPr lang="ru-RU" sz="1600" b="1" u="sng" dirty="0" smtClean="0">
                <a:cs typeface="Arial" pitchFamily="34" charset="0"/>
              </a:rPr>
              <a:t>2023 </a:t>
            </a:r>
            <a:r>
              <a:rPr lang="ru-RU" sz="1600" b="1" u="sng" dirty="0" smtClean="0">
                <a:cs typeface="Arial" pitchFamily="34" charset="0"/>
              </a:rPr>
              <a:t>год, которые составляют  </a:t>
            </a:r>
            <a:r>
              <a:rPr lang="ru-RU" sz="1600" b="1" u="sng" dirty="0" smtClean="0">
                <a:cs typeface="Arial" pitchFamily="34" charset="0"/>
              </a:rPr>
              <a:t>100 393,592 тысяч </a:t>
            </a:r>
            <a:r>
              <a:rPr lang="ru-RU" sz="1600" b="1" u="sng" dirty="0" smtClean="0">
                <a:cs typeface="Arial" pitchFamily="34" charset="0"/>
              </a:rPr>
              <a:t>рублей.</a:t>
            </a:r>
            <a:endParaRPr kumimoji="0" lang="ru-RU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r>
              <a:rPr lang="ru-RU" sz="1600" dirty="0"/>
              <a:t>За базу для формирования действующих расходных обязательств на </a:t>
            </a:r>
            <a:r>
              <a:rPr lang="ru-RU" sz="1600" dirty="0" smtClean="0"/>
              <a:t>2023 </a:t>
            </a:r>
            <a:r>
              <a:rPr lang="ru-RU" sz="1600" dirty="0"/>
              <a:t>год приняты показатели сводной бюджетной росписи на 01 сентября </a:t>
            </a:r>
            <a:r>
              <a:rPr lang="ru-RU" sz="1600" dirty="0" smtClean="0"/>
              <a:t>2022 </a:t>
            </a:r>
            <a:r>
              <a:rPr lang="ru-RU" sz="1600" dirty="0"/>
              <a:t>года с учётом их уточнения по единой методике:</a:t>
            </a:r>
          </a:p>
          <a:p>
            <a:r>
              <a:rPr lang="ru-RU" sz="1600" dirty="0"/>
              <a:t>- исключить расходы, производимые по разовым решениям.</a:t>
            </a:r>
          </a:p>
          <a:p>
            <a:r>
              <a:rPr lang="ru-RU" sz="1600" dirty="0"/>
              <a:t>- уточнить ассигнования на принятые обязательства с учётом прекращающихся расходных обязательств срока действия и изменение контингента получателей.</a:t>
            </a:r>
          </a:p>
          <a:p>
            <a:r>
              <a:rPr lang="ru-RU" sz="1600" dirty="0"/>
              <a:t>Ассигнования на увеличение действующих и установление новых расходных обязательств на </a:t>
            </a:r>
            <a:r>
              <a:rPr lang="ru-RU" sz="1600" dirty="0" smtClean="0"/>
              <a:t>2023 </a:t>
            </a:r>
            <a:r>
              <a:rPr lang="ru-RU" sz="1600" dirty="0"/>
              <a:t>год предусматриваются в пределах, имеющихся для их реализации финансовых ресурсов в рамках установленных бюджетным законодательством ограничений.</a:t>
            </a:r>
          </a:p>
          <a:p>
            <a:r>
              <a:rPr lang="ru-RU" sz="1600" dirty="0" smtClean="0"/>
              <a:t>Проект </a:t>
            </a:r>
            <a:r>
              <a:rPr lang="ru-RU" sz="1600" dirty="0"/>
              <a:t>бюджета поселения на </a:t>
            </a:r>
            <a:r>
              <a:rPr lang="ru-RU" sz="1600" dirty="0" smtClean="0"/>
              <a:t>2023 </a:t>
            </a:r>
            <a:r>
              <a:rPr lang="ru-RU" sz="1600" dirty="0"/>
              <a:t>год формируется в рамках муниципальных программ. В принимаемых расходных обязательствах на </a:t>
            </a:r>
            <a:r>
              <a:rPr lang="ru-RU" sz="1600" dirty="0" smtClean="0"/>
              <a:t>2023 </a:t>
            </a:r>
            <a:r>
              <a:rPr lang="ru-RU" sz="1600" dirty="0"/>
              <a:t>год учтены ассигнования на реализацию действующих </a:t>
            </a:r>
            <a:r>
              <a:rPr lang="ru-RU" sz="1600" dirty="0" smtClean="0"/>
              <a:t>13 </a:t>
            </a:r>
            <a:r>
              <a:rPr lang="ru-RU" sz="1600" dirty="0"/>
              <a:t>муниципальных программ (далее МП). </a:t>
            </a:r>
          </a:p>
          <a:p>
            <a:r>
              <a:rPr lang="ru-RU" sz="1600" dirty="0"/>
              <a:t>Ассигнования на реализацию муниципальных программ предусмотрены в </a:t>
            </a:r>
            <a:r>
              <a:rPr lang="ru-RU" sz="1600" dirty="0" smtClean="0"/>
              <a:t>2023 </a:t>
            </a:r>
            <a:r>
              <a:rPr lang="ru-RU" sz="1600" dirty="0"/>
              <a:t>году в сумме </a:t>
            </a:r>
            <a:r>
              <a:rPr lang="ru-RU" sz="1600" dirty="0" smtClean="0"/>
              <a:t>79 958,124 тыс</a:t>
            </a:r>
            <a:r>
              <a:rPr lang="ru-RU" sz="1600" dirty="0"/>
              <a:t>. рублей </a:t>
            </a:r>
            <a:r>
              <a:rPr lang="ru-RU" sz="1600" dirty="0" smtClean="0"/>
              <a:t>(</a:t>
            </a:r>
            <a:r>
              <a:rPr lang="ru-RU" sz="1600" dirty="0" smtClean="0"/>
              <a:t>79,6 </a:t>
            </a:r>
            <a:r>
              <a:rPr lang="ru-RU" sz="1600" dirty="0" smtClean="0"/>
              <a:t>% </a:t>
            </a:r>
            <a:r>
              <a:rPr lang="ru-RU" sz="1600" dirty="0"/>
              <a:t>от общего объёма расходов)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Перечень и объёмы финансирования муниципальных программ на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2023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год: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701232"/>
      </p:ext>
    </p:extLst>
  </p:cSld>
  <p:clrMapOvr>
    <a:masterClrMapping/>
  </p:clrMapOvr>
  <p:transition spd="slow" advClick="0" advTm="30076"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666048"/>
              </p:ext>
            </p:extLst>
          </p:nvPr>
        </p:nvGraphicFramePr>
        <p:xfrm>
          <a:off x="611560" y="260648"/>
          <a:ext cx="8208912" cy="64159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0790"/>
                <a:gridCol w="6423021"/>
                <a:gridCol w="775101"/>
              </a:tblGrid>
              <a:tr h="58226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№ п/п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Сумма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76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тыс. руб.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52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Общий объем финансирования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79 958,124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5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Муниципальная программа "Формирование современной городской среды на территории Александровского сельского поселения на 2018-2022 годы"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ru-RU" sz="800" baseline="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 189,923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0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Муниципальная программа "Вырубка аварийных деревьев на территории Александровского сельского поселения на 2018 - 2022 годы"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150,000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2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Муниципальная программа "Капитальный ремонт, содержание, обслуживание жилых помещений муниципального жилищного фонда Александровского сельского поселения и развитие жилищного хозяйства на 2019-2025 годы с перспективой до 2030 года"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1 585,137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2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Муниципальная программа "Комплексное развитие систем коммунальной инфраструктуры на территории Александровского сельского поселения на период 2013 -2015 годы и на перспективу до 2023 года"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4 188,900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5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Муниципальная программа "Социально - экономического развития Александровского сельского поселения на 2021 - 2025 годы"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35 692,594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22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Муниципальная программа "Благоустройство Александровского сельского поселения на 2021 - 2024 годы"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8 007,838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5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Муниципальная программа ""Энергосбережение и повышение энергетической эффективности Александровского сельского поселения Александровского района, Томской области на 2020 – 2026 годы""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900,000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2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Муниципальная программа "Социальная поддержка населения Александровского сельского поселения на 2021 -2025 годы"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3 </a:t>
                      </a: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803,785</a:t>
                      </a:r>
                      <a:endParaRPr lang="ru-RU" sz="800" dirty="0" smtClean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800" dirty="0" smtClean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01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Муниципальная программа "О проведение работ по уточнению записей в </a:t>
                      </a:r>
                      <a:r>
                        <a:rPr lang="ru-RU" sz="800" dirty="0" err="1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похозяйственных</a:t>
                      </a:r>
                      <a:r>
                        <a:rPr lang="ru-RU" sz="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 книгах на территории Александровского сельского поселения на </a:t>
                      </a: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2023 </a:t>
                      </a:r>
                      <a:r>
                        <a:rPr lang="ru-RU" sz="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2027 </a:t>
                      </a:r>
                      <a:r>
                        <a:rPr lang="ru-RU" sz="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годы"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260,000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5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Программа комплексного развития транспортной инфраструктуры на территории Александровского сельского поселения на 2016-2032 годы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16 562,947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2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Муниципальная программа "Обеспечение пожарной безопасности на территории муниципальное образования "Александровское сельское поселение" на 2019-2023 годы"</a:t>
                      </a: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136,000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2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Муниципальная программа "Организация временной занятости несовершеннолетних подростков на территории Александровского сельского поселения на 2021-2024 годы"</a:t>
                      </a:r>
                      <a:endParaRPr lang="ru-RU" sz="900" b="0" i="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350,000</a:t>
                      </a:r>
                      <a:endParaRPr lang="ru-RU" sz="8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2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i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Муниципальная программа "Патриотическое воспитание молодых граждан на территории Александровского сельского поселения на 2019-2023 годы"</a:t>
                      </a:r>
                      <a:endParaRPr lang="ru-RU" sz="900" b="0" i="0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131,000</a:t>
                      </a:r>
                      <a:endParaRPr lang="ru-RU" sz="8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slow" advClick="0" advTm="45000"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988840"/>
            <a:ext cx="86409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dirty="0">
                <a:latin typeface="Times New Roman"/>
                <a:ea typeface="Times New Roman"/>
              </a:rPr>
              <a:t>В соответствии с 244-ФЗ «О внесении изменений в Бюджетный кодекс и отдельные законодательные акты Российской Федерации», на основании Решения Совета Александровского сельского поселения от 16.10.2013 года № 91-13-16п с 1 января 2014 года создан муниципальный дорожный фонд муниципального образования «Александровское сельское поселение» Бюджетные ассигнования дорожного фонда запланированы  на </a:t>
            </a:r>
            <a:r>
              <a:rPr lang="ru-RU" dirty="0" smtClean="0">
                <a:latin typeface="Times New Roman"/>
                <a:ea typeface="Times New Roman"/>
              </a:rPr>
              <a:t>2023 </a:t>
            </a:r>
            <a:r>
              <a:rPr lang="ru-RU" dirty="0">
                <a:latin typeface="Times New Roman"/>
                <a:ea typeface="Times New Roman"/>
              </a:rPr>
              <a:t>год </a:t>
            </a:r>
            <a:r>
              <a:rPr lang="ru-RU" b="1" dirty="0"/>
              <a:t>16 </a:t>
            </a:r>
            <a:r>
              <a:rPr lang="ru-RU" b="1" dirty="0" smtClean="0"/>
              <a:t>562,947 </a:t>
            </a:r>
            <a:r>
              <a:rPr lang="ru-RU" b="1" i="1" dirty="0" smtClean="0">
                <a:latin typeface="Times New Roman"/>
                <a:ea typeface="Times New Roman"/>
              </a:rPr>
              <a:t>тыс</a:t>
            </a:r>
            <a:r>
              <a:rPr lang="ru-RU" b="1" i="1" dirty="0">
                <a:latin typeface="Times New Roman"/>
                <a:ea typeface="Times New Roman"/>
              </a:rPr>
              <a:t>. </a:t>
            </a:r>
            <a:r>
              <a:rPr lang="ru-RU" b="1" i="1" dirty="0" smtClean="0">
                <a:latin typeface="Times New Roman"/>
                <a:ea typeface="Times New Roman"/>
              </a:rPr>
              <a:t>рублей</a:t>
            </a:r>
          </a:p>
          <a:p>
            <a:pPr algn="just">
              <a:buFont typeface="Wingdings" pitchFamily="2" charset="2"/>
              <a:buChar char="v"/>
            </a:pPr>
            <a:endParaRPr lang="ru-RU" b="1" i="1" dirty="0">
              <a:latin typeface="Times New Roman"/>
            </a:endParaRPr>
          </a:p>
          <a:p>
            <a:pPr algn="just">
              <a:buFont typeface="Wingdings" pitchFamily="2" charset="2"/>
              <a:buChar char="v"/>
            </a:pPr>
            <a:endParaRPr lang="ru-RU" b="1" i="1" dirty="0" smtClean="0">
              <a:latin typeface="Times New Roman"/>
            </a:endParaRPr>
          </a:p>
          <a:p>
            <a:pPr algn="just">
              <a:buFont typeface="Wingdings" pitchFamily="2" charset="2"/>
              <a:buChar char="v"/>
            </a:pPr>
            <a:endParaRPr lang="ru-RU" b="1" i="1" dirty="0" smtClean="0"/>
          </a:p>
          <a:p>
            <a:pPr algn="ctr"/>
            <a:r>
              <a:rPr lang="ru-RU" dirty="0" smtClean="0"/>
              <a:t>Структура расходов бюджета поселения по функциональной классификации расходов представлена в следующей таблице.</a:t>
            </a:r>
            <a:endParaRPr lang="ru-RU" dirty="0"/>
          </a:p>
        </p:txBody>
      </p:sp>
    </p:spTree>
  </p:cSld>
  <p:clrMapOvr>
    <a:masterClrMapping/>
  </p:clrMapOvr>
  <p:transition spd="slow" advClick="0" advTm="45000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432048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Общий объём расходов бюджета поселения в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-1060311" y="90100"/>
            <a:ext cx="112646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					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553910"/>
              </p:ext>
            </p:extLst>
          </p:nvPr>
        </p:nvGraphicFramePr>
        <p:xfrm>
          <a:off x="467544" y="908720"/>
          <a:ext cx="8136904" cy="4916556"/>
        </p:xfrm>
        <a:graphic>
          <a:graphicData uri="http://schemas.openxmlformats.org/drawingml/2006/table">
            <a:tbl>
              <a:tblPr firstRow="1" firstCol="1" bandRow="1"/>
              <a:tblGrid>
                <a:gridCol w="1139619"/>
                <a:gridCol w="5325368"/>
                <a:gridCol w="1671917"/>
              </a:tblGrid>
              <a:tr h="4846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Наименование показателей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Сумма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год, тыс. рублей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2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Общегосударственные расходы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25 971,775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14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0200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1 198,600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47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0300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136,000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93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0400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17 497,947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3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0500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23 371,798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15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0800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22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343,889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079,600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9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958,983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93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835,000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93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Итого расходов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100 393,592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383457"/>
      </p:ext>
    </p:extLst>
  </p:cSld>
  <p:clrMapOvr>
    <a:masterClrMapping/>
  </p:clrMapOvr>
  <p:transition spd="slow" advClick="0" advTm="16119"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12968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Особенности формирования бюджета по разделам функциональной классификации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3871658"/>
              </p:ext>
            </p:extLst>
          </p:nvPr>
        </p:nvGraphicFramePr>
        <p:xfrm>
          <a:off x="323528" y="1124744"/>
          <a:ext cx="8569325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53133919"/>
      </p:ext>
    </p:extLst>
  </p:cSld>
  <p:clrMapOvr>
    <a:masterClrMapping/>
  </p:clrMapOvr>
  <p:transition spd="slow" advClick="0" advTm="22029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080694"/>
              </p:ext>
            </p:extLst>
          </p:nvPr>
        </p:nvGraphicFramePr>
        <p:xfrm>
          <a:off x="467544" y="548681"/>
          <a:ext cx="8280920" cy="5904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3977480"/>
      </p:ext>
    </p:extLst>
  </p:cSld>
  <p:clrMapOvr>
    <a:masterClrMapping/>
  </p:clrMapOvr>
  <p:transition spd="slow" advClick="0" advTm="6052"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000864"/>
              </p:ext>
            </p:extLst>
          </p:nvPr>
        </p:nvGraphicFramePr>
        <p:xfrm>
          <a:off x="431032" y="260648"/>
          <a:ext cx="871296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Click="0" advTm="45000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098565"/>
              </p:ext>
            </p:extLst>
          </p:nvPr>
        </p:nvGraphicFramePr>
        <p:xfrm>
          <a:off x="467544" y="332656"/>
          <a:ext cx="842493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6050338"/>
      </p:ext>
    </p:extLst>
  </p:cSld>
  <p:clrMapOvr>
    <a:masterClrMapping/>
  </p:clrMapOvr>
  <p:transition spd="slow" advClick="0" advTm="5102"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lide_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636912"/>
            <a:ext cx="4871576" cy="36415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395536" y="764704"/>
            <a:ext cx="669674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Бюджета для граждан </a:t>
            </a:r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</a:p>
          <a:p>
            <a:pPr algn="ctr"/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годов.</a:t>
            </a:r>
            <a:endParaRPr lang="ru-RU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O:\Эмблема Александровского сельского поселе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133" y="2636912"/>
            <a:ext cx="2382019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heel spokes="8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398882"/>
              </p:ext>
            </p:extLst>
          </p:nvPr>
        </p:nvGraphicFramePr>
        <p:xfrm>
          <a:off x="179512" y="-99392"/>
          <a:ext cx="9360718" cy="6840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8313064"/>
      </p:ext>
    </p:extLst>
  </p:cSld>
  <p:clrMapOvr>
    <a:masterClrMapping/>
  </p:clrMapOvr>
  <p:transition spd="slow" advClick="0" advTm="10844">
    <p:wheel spokes="2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101942"/>
              </p:ext>
            </p:extLst>
          </p:nvPr>
        </p:nvGraphicFramePr>
        <p:xfrm>
          <a:off x="395536" y="404664"/>
          <a:ext cx="8424936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0418197"/>
      </p:ext>
    </p:extLst>
  </p:cSld>
  <p:clrMapOvr>
    <a:masterClrMapping/>
  </p:clrMapOvr>
  <p:transition spd="slow" advClick="0" advTm="11084">
    <p:push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9454769"/>
              </p:ext>
            </p:extLst>
          </p:nvPr>
        </p:nvGraphicFramePr>
        <p:xfrm>
          <a:off x="251520" y="188640"/>
          <a:ext cx="8640960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7486857"/>
      </p:ext>
    </p:extLst>
  </p:cSld>
  <p:clrMapOvr>
    <a:masterClrMapping/>
  </p:clrMapOvr>
  <p:transition spd="slow" advClick="0" advTm="10985"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424936" cy="60486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Для соблюдения принципа полноты отражения доходов, расходов и источников финансирования дефицита бюджета, установленного ст. 32 Бюджетного кодекса Российской Федерации, в ведомственной структуре отражены расходы по следующим получателям средств бюджета поселения: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Совет Александровского сельского поселения;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Администрация Александровского сельского поселения;</a:t>
            </a:r>
          </a:p>
          <a:p>
            <a:pPr lvl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Источники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финансирования дефицита бюджета поселения</a:t>
            </a:r>
          </a:p>
          <a:p>
            <a:pPr marL="45720" indent="0" algn="just">
              <a:buNone/>
            </a:pP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муниципального образования «Александровское сельское поселение» на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сбалансированный. </a:t>
            </a:r>
          </a:p>
          <a:p>
            <a:pPr marL="45720" indent="0" algn="just">
              <a:buNone/>
            </a:pP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источниках финансирования дефицита бюджета планируется привлечение бюджетных кредитов и (или) кредитов в кредитных организациях на покрытия временно кассовых разрывов, возникающих при исполнении бюджета.</a:t>
            </a:r>
          </a:p>
          <a:p>
            <a:pPr marL="45720" indent="0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Муниципальный долг Александровского сельского поселения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</a:rPr>
              <a:t>В соответствии с Программой муниципальных внутренних заимствований и Программой муниципальных гарантий на </a:t>
            </a:r>
            <a:r>
              <a:rPr lang="ru-RU" sz="2300" dirty="0" smtClean="0">
                <a:solidFill>
                  <a:schemeClr val="tx1"/>
                </a:solidFill>
              </a:rPr>
              <a:t>2023 </a:t>
            </a:r>
            <a:r>
              <a:rPr lang="ru-RU" sz="2300" dirty="0" smtClean="0">
                <a:solidFill>
                  <a:schemeClr val="tx1"/>
                </a:solidFill>
              </a:rPr>
              <a:t>год установлен предельный объем муниципального внутреннего долга, который не превышает утвержденный общий годовой объем доходов бюджета поселения, предельный объем муниципальных заимствований не превышает сумму, направляемую в текущем финансовом году на финансирование дефицита бюджета и погашение муниципальных долговых обязательств. 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</a:rPr>
              <a:t>Верхний предел муниципального внутреннего долга на 1 января </a:t>
            </a:r>
            <a:r>
              <a:rPr lang="ru-RU" sz="2300" dirty="0" smtClean="0">
                <a:solidFill>
                  <a:schemeClr val="tx1"/>
                </a:solidFill>
              </a:rPr>
              <a:t>2023 </a:t>
            </a:r>
            <a:r>
              <a:rPr lang="ru-RU" sz="2300" dirty="0" smtClean="0">
                <a:solidFill>
                  <a:schemeClr val="tx1"/>
                </a:solidFill>
              </a:rPr>
              <a:t>года установлен в сумме 0,0 тыс. рублей, в том числе верхний предел долга по муниципальным гарантиям 0,0 тыс. рублей.</a:t>
            </a:r>
          </a:p>
          <a:p>
            <a:pPr marL="4572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736259"/>
      </p:ext>
    </p:extLst>
  </p:cSld>
  <p:clrMapOvr>
    <a:masterClrMapping/>
  </p:clrMapOvr>
  <p:transition spd="slow" advClick="0" advTm="30747">
    <p:cover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920880" cy="33123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8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8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657232"/>
      </p:ext>
    </p:extLst>
  </p:cSld>
  <p:clrMapOvr>
    <a:masterClrMapping/>
  </p:clrMapOvr>
  <p:transition spd="slow" advClick="0" advTm="10000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268760"/>
            <a:ext cx="820891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Представляем Вашему вниманию «Бюджет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для граждан»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который познакомит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вас с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основными положениями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бюджета Александровского сельского поселения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плановый период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годы.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Граждане — и как налогоплательщики, и как потребители общественных благ — должны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быть уверены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том, что передаваемые ими в распоряжение государства средства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используются прозрачно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эффективно, приносят конкретные результаты как для общества в целом, так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 каждой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семьи, для каждого человека.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бюджета Александровского сельского поселения осуществлялось в соответствии с Бюджетным кодексом Российской Федерации, Положением «О бюджетном процессе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муниципальном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образовании «Александровское сельское поселение», утвержденным решением Совета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Александровского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сельского поселения от 15.05.2013 года № 54-13-11п  и другими нормативно-правовыми актами.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 формировании проекта бюджета поселения учитывались принятые федеральные законы, предусматривающие внесения изменений в бюджетное и налоговое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законодательство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проекте бюджета поселения обеспечено соблюдение принципов бюджетной системы, основными из которых является: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обеспечение сбалансированности бюджета;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исполнения действующих и принимаемых расходных обязательств;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расширение сферы применения программно-целевого принципа;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повышение качества и доступности предоставления муниципальных услуг, оказываемых муниципальными учреждениями поселения; решение других задач бюджетной политики, сформулированных в соответствии с основными направлениями бюджетной и налоговой политики Александровского сельского поселения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годов.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576442"/>
      </p:ext>
    </p:extLst>
  </p:cSld>
  <p:clrMapOvr>
    <a:masterClrMapping/>
  </p:clrMapOvr>
  <p:transition spd="slow" advClick="0" advTm="31055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667216"/>
              </p:ext>
            </p:extLst>
          </p:nvPr>
        </p:nvGraphicFramePr>
        <p:xfrm>
          <a:off x="467544" y="3185592"/>
          <a:ext cx="835292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980728"/>
            <a:ext cx="7920880" cy="208823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бюджета поселения сформированы в соответствии с бюджетным законодательством Российской Федерации, законодательством о налогах и сборах и законодательством об иных обязательных платежах.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учетом финансовой помощи из бюджетов других уровней, доходы спрогнозированы 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в сумме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100 393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592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в сумме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014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470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в сумме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7 534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640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88640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spcBef>
                <a:spcPct val="0"/>
              </a:spcBef>
              <a:buClr>
                <a:srgbClr val="FEA022">
                  <a:lumMod val="75000"/>
                </a:srgbClr>
              </a:buClr>
              <a:buSzPct val="128000"/>
            </a:pPr>
            <a:r>
              <a:rPr lang="ru-RU" sz="2000" b="1" u="sng" dirty="0" smtClean="0">
                <a:solidFill>
                  <a:srgbClr val="7030A0"/>
                </a:solidFill>
                <a:latin typeface="Arial"/>
                <a:ea typeface="+mj-ea"/>
                <a:cs typeface="+mj-cs"/>
              </a:rPr>
              <a:t>Доходы </a:t>
            </a:r>
            <a:r>
              <a:rPr lang="ru-RU" sz="2000" b="1" u="sng" dirty="0" err="1" smtClean="0">
                <a:solidFill>
                  <a:srgbClr val="7030A0"/>
                </a:solidFill>
                <a:latin typeface="Arial"/>
                <a:ea typeface="+mj-ea"/>
                <a:cs typeface="+mj-cs"/>
              </a:rPr>
              <a:t>бюдета</a:t>
            </a:r>
            <a:r>
              <a:rPr lang="ru-RU" sz="2000" b="1" u="sng" dirty="0" smtClean="0">
                <a:solidFill>
                  <a:srgbClr val="7030A0"/>
                </a:solidFill>
                <a:latin typeface="Arial"/>
                <a:ea typeface="+mj-ea"/>
                <a:cs typeface="+mj-cs"/>
              </a:rPr>
              <a:t> МО «Александровское сельское поселение»</a:t>
            </a:r>
            <a:endParaRPr lang="ru-RU" sz="2000" b="1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3E3D2D">
                      <a:alpha val="65000"/>
                    </a:srgbClr>
                  </a:gs>
                </a:gsLst>
                <a:lin ang="5400000" scaled="0"/>
              </a:gradFill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 spd="slow" advClick="0" advTm="45000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764108"/>
              </p:ext>
            </p:extLst>
          </p:nvPr>
        </p:nvGraphicFramePr>
        <p:xfrm>
          <a:off x="323850" y="2276872"/>
          <a:ext cx="8496300" cy="4320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260648"/>
            <a:ext cx="8496622" cy="187220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На 202</a:t>
            </a:r>
            <a:r>
              <a:rPr lang="en-US" dirty="0" smtClean="0"/>
              <a:t>3</a:t>
            </a:r>
            <a:r>
              <a:rPr lang="ru-RU" dirty="0" smtClean="0"/>
              <a:t>-202</a:t>
            </a:r>
            <a:r>
              <a:rPr lang="en-US" dirty="0" smtClean="0"/>
              <a:t>5</a:t>
            </a:r>
            <a:r>
              <a:rPr lang="ru-RU" dirty="0" smtClean="0"/>
              <a:t> </a:t>
            </a:r>
            <a:r>
              <a:rPr lang="ru-RU" dirty="0" smtClean="0"/>
              <a:t>годы налоговые и неналоговые доходы запланированы в следующих объёмах: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 в </a:t>
            </a:r>
            <a:r>
              <a:rPr lang="ru-RU" dirty="0" smtClean="0"/>
              <a:t>202</a:t>
            </a:r>
            <a:r>
              <a:rPr lang="en-US" dirty="0"/>
              <a:t>3</a:t>
            </a:r>
            <a:r>
              <a:rPr lang="ru-RU" dirty="0" smtClean="0"/>
              <a:t> </a:t>
            </a:r>
            <a:r>
              <a:rPr lang="ru-RU" dirty="0" smtClean="0"/>
              <a:t>году в сумме </a:t>
            </a:r>
            <a:r>
              <a:rPr lang="ru-RU" b="1" dirty="0" smtClean="0"/>
              <a:t>43</a:t>
            </a:r>
            <a:r>
              <a:rPr lang="ru-RU" b="1" dirty="0" smtClean="0"/>
              <a:t> 952,0</a:t>
            </a:r>
            <a:r>
              <a:rPr lang="en-US" b="1" dirty="0" smtClean="0"/>
              <a:t>5</a:t>
            </a:r>
            <a:r>
              <a:rPr lang="ru-RU" b="1" dirty="0" smtClean="0"/>
              <a:t>0 </a:t>
            </a:r>
            <a:r>
              <a:rPr lang="ru-RU" dirty="0" smtClean="0"/>
              <a:t>тыс. рублей 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- в </a:t>
            </a:r>
            <a:r>
              <a:rPr lang="ru-RU" dirty="0" smtClean="0"/>
              <a:t>202</a:t>
            </a:r>
            <a:r>
              <a:rPr lang="en-US" dirty="0"/>
              <a:t>4</a:t>
            </a:r>
            <a:r>
              <a:rPr lang="ru-RU" dirty="0" smtClean="0"/>
              <a:t> </a:t>
            </a:r>
            <a:r>
              <a:rPr lang="ru-RU" dirty="0" smtClean="0"/>
              <a:t>году в сумме </a:t>
            </a:r>
            <a:r>
              <a:rPr lang="ru-RU" dirty="0" smtClean="0"/>
              <a:t>47</a:t>
            </a:r>
            <a:r>
              <a:rPr lang="ru-RU" b="1" dirty="0" smtClean="0"/>
              <a:t> 015,420 </a:t>
            </a:r>
            <a:r>
              <a:rPr lang="ru-RU" dirty="0" smtClean="0"/>
              <a:t>тыс. рублей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 в </a:t>
            </a:r>
            <a:r>
              <a:rPr lang="ru-RU" dirty="0" smtClean="0"/>
              <a:t>202</a:t>
            </a:r>
            <a:r>
              <a:rPr lang="en-US" dirty="0"/>
              <a:t>5</a:t>
            </a:r>
            <a:r>
              <a:rPr lang="ru-RU" dirty="0" smtClean="0"/>
              <a:t> </a:t>
            </a:r>
            <a:r>
              <a:rPr lang="ru-RU" dirty="0" smtClean="0"/>
              <a:t>году в сумме </a:t>
            </a:r>
            <a:r>
              <a:rPr lang="ru-RU" b="1" dirty="0" smtClean="0"/>
              <a:t>50</a:t>
            </a:r>
            <a:r>
              <a:rPr lang="ru-RU" b="1" dirty="0" smtClean="0"/>
              <a:t> 562,690 </a:t>
            </a:r>
            <a:r>
              <a:rPr lang="ru-RU" dirty="0" smtClean="0"/>
              <a:t>тыс. рублей </a:t>
            </a:r>
          </a:p>
          <a:p>
            <a:endParaRPr lang="ru-RU" dirty="0"/>
          </a:p>
        </p:txBody>
      </p:sp>
    </p:spTree>
  </p:cSld>
  <p:clrMapOvr>
    <a:masterClrMapping/>
  </p:clrMapOvr>
  <p:transition spd="slow" advClick="0" advTm="45000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57200"/>
            <a:ext cx="8352928" cy="8115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Особенности расчётов поступлений по доходным источникам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700808"/>
            <a:ext cx="8219256" cy="5040559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ru-RU" sz="25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Представляем Вашему вниманию развернутые доходы </a:t>
            </a:r>
            <a:r>
              <a:rPr lang="ru-RU" sz="25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5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ru-RU" sz="25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5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Налоговые доходы</a:t>
            </a:r>
            <a:endParaRPr lang="ru-RU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 доходы бюджета поселения формируются за счет средств от уплаты федеральных и местных налогов и сборов по нормативам, установленным законодательными актами Российской Федерации и субъектов Российской Федерации.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налоговые доходы запланированы  в сумме 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43 952,050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рублей: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1.1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</a:t>
            </a:r>
            <a:r>
              <a:rPr lang="ru-RU" sz="25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</a:t>
            </a:r>
            <a:r>
              <a:rPr lang="ru-RU" sz="25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поступление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налога на доходы физических лиц в бюджет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спрогнозирован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в сумме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34 680,980 тыс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рублей;</a:t>
            </a:r>
            <a:endParaRPr lang="en-US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1.2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Единый сельскохозяйственный налог </a:t>
            </a:r>
            <a:r>
              <a:rPr lang="ru-RU" sz="2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поступления данного вида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доходов в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составляет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61,970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</a:t>
            </a:r>
            <a:r>
              <a:rPr lang="ru-RU" sz="25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</a:t>
            </a:r>
            <a:r>
              <a:rPr lang="ru-RU" sz="2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поступления данного вида доходов сформирован на основании прогноза, предоставленного УФМС России по Томской области №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8, и составляет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в сумме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1 968,68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Земельный </a:t>
            </a:r>
            <a:r>
              <a:rPr lang="ru-RU" sz="25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</a:t>
            </a:r>
            <a:r>
              <a:rPr lang="ru-RU" sz="2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данным прогноза налоговой службы ожидается поступление данного вида налога в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на сумму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720,880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5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Акцизы по подакцизным </a:t>
            </a:r>
            <a:r>
              <a:rPr lang="ru-RU" sz="25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товарам</a:t>
            </a:r>
            <a:r>
              <a:rPr lang="ru-RU" sz="2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поступлений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определён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Департаментом финансов Томской области и составляет на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987,000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рублей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b="1" i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760775"/>
      </p:ext>
    </p:extLst>
  </p:cSld>
  <p:clrMapOvr>
    <a:masterClrMapping/>
  </p:clrMapOvr>
  <p:transition spd="slow" advClick="0" advTm="15429">
    <p:cover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09096"/>
              </p:ext>
            </p:extLst>
          </p:nvPr>
        </p:nvGraphicFramePr>
        <p:xfrm>
          <a:off x="323528" y="404664"/>
          <a:ext cx="856895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5590649"/>
      </p:ext>
    </p:extLst>
  </p:cSld>
  <p:clrMapOvr>
    <a:masterClrMapping/>
  </p:clrMapOvr>
  <p:transition spd="slow" advClick="0" advTm="11397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332656"/>
            <a:ext cx="8496943" cy="619268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1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Неналоговые доходы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Ожидаемое исполнение неналоговых доходов бюджета поселения 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оценивается 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объёме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532,540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Основными источниками формирования доходов, входящими в состав раздела «Доходы от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использования имущества, находящегося в муниципальной собственности»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являются:</a:t>
            </a:r>
          </a:p>
          <a:p>
            <a:pPr marL="45720" indent="0" algn="just"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2.1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от арендной платы за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имущество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в сумме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332,540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2.2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Прочие поступления от использования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имущества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в сумме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200,00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595556"/>
      </p:ext>
    </p:extLst>
  </p:cSld>
  <p:clrMapOvr>
    <a:masterClrMapping/>
  </p:clrMapOvr>
  <p:transition spd="slow" advClick="0" advTm="32321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41310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8369286"/>
      </p:ext>
    </p:extLst>
  </p:cSld>
  <p:clrMapOvr>
    <a:masterClrMapping/>
  </p:clrMapOvr>
  <p:transition spd="slow" advClick="0" advTm="13711">
    <p:strips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4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1812</TotalTime>
  <Words>1842</Words>
  <Application>Microsoft Office PowerPoint</Application>
  <PresentationFormat>Экран (4:3)</PresentationFormat>
  <Paragraphs>218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3" baseType="lpstr">
      <vt:lpstr>Arial</vt:lpstr>
      <vt:lpstr>Arial Rounded MT Bold</vt:lpstr>
      <vt:lpstr>Calibri</vt:lpstr>
      <vt:lpstr>Times New Roman</vt:lpstr>
      <vt:lpstr>Trebuchet MS</vt:lpstr>
      <vt:lpstr>Wide Latin</vt:lpstr>
      <vt:lpstr>Wingdings</vt:lpstr>
      <vt:lpstr>Wingdings 3</vt:lpstr>
      <vt:lpstr>Грань</vt:lpstr>
      <vt:lpstr>Александровское сельское поселение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Особенности расчётов поступлений по доходным источникам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Расходы бюджета МО «Александровского сельского поселения»</vt:lpstr>
      <vt:lpstr>Презентация PowerPoint</vt:lpstr>
      <vt:lpstr>Презентация PowerPoint</vt:lpstr>
      <vt:lpstr>Общий объём расходов бюджета поселения в 2023 году</vt:lpstr>
      <vt:lpstr>Особенности формирования бюджета по разделам функциональной классификации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Финансист</dc:creator>
  <cp:lastModifiedBy>Александра Николаевна Прасина</cp:lastModifiedBy>
  <cp:revision>166</cp:revision>
  <dcterms:created xsi:type="dcterms:W3CDTF">2016-07-21T04:42:13Z</dcterms:created>
  <dcterms:modified xsi:type="dcterms:W3CDTF">2023-01-31T09:50:31Z</dcterms:modified>
</cp:coreProperties>
</file>