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1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80" r:id="rId3"/>
    <p:sldId id="257" r:id="rId4"/>
    <p:sldId id="274" r:id="rId5"/>
    <p:sldId id="275" r:id="rId6"/>
    <p:sldId id="259" r:id="rId7"/>
    <p:sldId id="272" r:id="rId8"/>
    <p:sldId id="260" r:id="rId9"/>
    <p:sldId id="273" r:id="rId10"/>
    <p:sldId id="261" r:id="rId11"/>
    <p:sldId id="276" r:id="rId12"/>
    <p:sldId id="262" r:id="rId13"/>
    <p:sldId id="277" r:id="rId14"/>
    <p:sldId id="278" r:id="rId15"/>
    <p:sldId id="263" r:id="rId16"/>
    <p:sldId id="264" r:id="rId17"/>
    <p:sldId id="265" r:id="rId18"/>
    <p:sldId id="279" r:id="rId19"/>
    <p:sldId id="266" r:id="rId20"/>
    <p:sldId id="267" r:id="rId21"/>
    <p:sldId id="26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тыс.рублей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555229495573291"/>
                  <c:y val="-0.266283049160115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947059522122064"/>
                  <c:y val="-0.25245016348945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86847055308033"/>
                  <c:y val="-0.27319949199544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121508.21</c:v>
                </c:pt>
                <c:pt idx="1">
                  <c:v>87067.7</c:v>
                </c:pt>
                <c:pt idx="2">
                  <c:v>68733.89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72416"/>
        <c:axId val="5773952"/>
        <c:axId val="0"/>
      </c:bar3DChart>
      <c:catAx>
        <c:axId val="57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73952"/>
        <c:crosses val="autoZero"/>
        <c:auto val="1"/>
        <c:lblAlgn val="ctr"/>
        <c:lblOffset val="100"/>
        <c:noMultiLvlLbl val="0"/>
      </c:catAx>
      <c:valAx>
        <c:axId val="577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772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</a:t>
            </a:r>
            <a:r>
              <a:rPr lang="ru-RU" dirty="0" smtClean="0"/>
              <a:t>0500 </a:t>
            </a:r>
            <a:r>
              <a:rPr lang="ru-RU" dirty="0"/>
              <a:t>"Жилищно-коммунальное </a:t>
            </a:r>
            <a:r>
              <a:rPr lang="ru-RU" dirty="0" smtClean="0"/>
              <a:t>хозяйство" </a:t>
            </a:r>
          </a:p>
          <a:p>
            <a:pPr>
              <a:defRPr/>
            </a:pPr>
            <a:r>
              <a:rPr lang="ru-RU" b="0" dirty="0" smtClean="0"/>
              <a:t>Всего</a:t>
            </a:r>
            <a:r>
              <a:rPr lang="ru-RU" b="0" baseline="0" dirty="0" smtClean="0"/>
              <a:t> составляет 57 110,367 тысяч рублей</a:t>
            </a:r>
            <a:endParaRPr lang="ru-RU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185379369403074"/>
          <c:y val="0.15711514510083674"/>
          <c:w val="0.75136576061793547"/>
          <c:h val="0.38470798566241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0500 "Жилищно-коммунальное хозяйство"</c:v>
                </c:pt>
              </c:strCache>
            </c:strRef>
          </c:tx>
          <c:spPr>
            <a:gradFill rotWithShape="1">
              <a:gsLst>
                <a:gs pos="28000">
                  <a:schemeClr val="accent6">
                    <a:tint val="18000"/>
                    <a:satMod val="120000"/>
                    <a:lumMod val="88000"/>
                  </a:schemeClr>
                </a:gs>
                <a:gs pos="100000">
                  <a:schemeClr val="accent6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0.10718194907698325"/>
                  <c:y val="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684814348642915E-2"/>
                  <c:y val="4.8269490524444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0501 Жилищное хозяйство, тыс.руб.</c:v>
                </c:pt>
                <c:pt idx="1">
                  <c:v>0502 Коммунальное хозяйство, тыс. руб.</c:v>
                </c:pt>
                <c:pt idx="2">
                  <c:v>0503 Благоустройство, тыс. руб.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728.6</c:v>
                </c:pt>
                <c:pt idx="1">
                  <c:v>51563.042000000001</c:v>
                </c:pt>
                <c:pt idx="2">
                  <c:v>4818.7250000000004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424704"/>
        <c:axId val="140426240"/>
      </c:barChart>
      <c:catAx>
        <c:axId val="14042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0426240"/>
        <c:crosses val="autoZero"/>
        <c:auto val="1"/>
        <c:lblAlgn val="ctr"/>
        <c:lblOffset val="100"/>
        <c:noMultiLvlLbl val="0"/>
      </c:catAx>
      <c:valAx>
        <c:axId val="140426240"/>
        <c:scaling>
          <c:orientation val="minMax"/>
        </c:scaling>
        <c:delete val="0"/>
        <c:axPos val="l"/>
        <c:majorGridlines/>
        <c:numFmt formatCode="#,##0.000" sourceLinked="1"/>
        <c:majorTickMark val="out"/>
        <c:minorTickMark val="none"/>
        <c:tickLblPos val="nextTo"/>
        <c:crossAx val="14042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0800 "Культура", тыс. 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#,##0.000</c:formatCode>
                <c:ptCount val="1"/>
                <c:pt idx="0">
                  <c:v>15429.26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Раздел 1000 "Социальная политика", тыс. 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#,##0.000</c:formatCode>
                <c:ptCount val="1"/>
                <c:pt idx="0">
                  <c:v>2855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Раздел 1100 "Физическая культура и спорт", тыс. 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#,##0.000</c:formatCode>
                <c:ptCount val="1"/>
                <c:pt idx="0">
                  <c:v>4899.8280000000004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41056"/>
        <c:axId val="139742592"/>
      </c:barChart>
      <c:catAx>
        <c:axId val="1397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742592"/>
        <c:crosses val="autoZero"/>
        <c:auto val="1"/>
        <c:lblAlgn val="ctr"/>
        <c:lblOffset val="100"/>
        <c:noMultiLvlLbl val="0"/>
      </c:catAx>
      <c:valAx>
        <c:axId val="139742592"/>
        <c:scaling>
          <c:orientation val="minMax"/>
        </c:scaling>
        <c:delete val="0"/>
        <c:axPos val="l"/>
        <c:majorGridlines/>
        <c:numFmt formatCode="#,##0.000" sourceLinked="1"/>
        <c:majorTickMark val="out"/>
        <c:minorTickMark val="none"/>
        <c:tickLblPos val="nextTo"/>
        <c:crossAx val="13974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95120105363411"/>
          <c:y val="0.17197306940352733"/>
          <c:w val="0.36800421985401433"/>
          <c:h val="0.7472793572106292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1200 "Средства массовой </a:t>
            </a:r>
            <a:r>
              <a:rPr lang="ru-RU" dirty="0" smtClean="0"/>
              <a:t>информации«</a:t>
            </a:r>
          </a:p>
          <a:p>
            <a:pPr>
              <a:defRPr/>
            </a:pPr>
            <a:r>
              <a:rPr lang="ru-RU" b="0" dirty="0" smtClean="0"/>
              <a:t>Всего составляет 750,000 тысяч рублей</a:t>
            </a:r>
            <a:endParaRPr lang="ru-RU" b="0" dirty="0"/>
          </a:p>
        </c:rich>
      </c:tx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30629467096249"/>
          <c:y val="0.14373106483798928"/>
          <c:w val="0.84930875736029332"/>
          <c:h val="0.585043453349128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1200 "Средства массовой информации"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515905640114063E-2"/>
                  <c:y val="-5.152361348114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626152649705E-2"/>
                  <c:y val="-5.746864580589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1201 "Телевидение и радиовещание", тыс.руб.</c:v>
                </c:pt>
                <c:pt idx="1">
                  <c:v>1202 "Периодическая печать и издательства", тыс.руб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350</c:v>
                </c:pt>
                <c:pt idx="1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5912192"/>
        <c:axId val="145913728"/>
        <c:axId val="0"/>
      </c:bar3DChart>
      <c:catAx>
        <c:axId val="145912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5913728"/>
        <c:crosses val="autoZero"/>
        <c:auto val="1"/>
        <c:lblAlgn val="ctr"/>
        <c:lblOffset val="100"/>
        <c:noMultiLvlLbl val="0"/>
      </c:catAx>
      <c:valAx>
        <c:axId val="1459137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591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(всего),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159940209267562E-2"/>
                  <c:y val="-0.22312193894495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717488789237665E-2"/>
                  <c:y val="-0.187134529437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654708520179366E-2"/>
                  <c:y val="-0.2878995594234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35169</c:v>
                </c:pt>
                <c:pt idx="1">
                  <c:v>37670.800000000003</c:v>
                </c:pt>
                <c:pt idx="2">
                  <c:v>40500.49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2736"/>
        <c:axId val="5974272"/>
        <c:axId val="0"/>
      </c:bar3DChart>
      <c:catAx>
        <c:axId val="597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74272"/>
        <c:crosses val="autoZero"/>
        <c:auto val="1"/>
        <c:lblAlgn val="ctr"/>
        <c:lblOffset val="100"/>
        <c:noMultiLvlLbl val="0"/>
      </c:catAx>
      <c:valAx>
        <c:axId val="59742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972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</a:t>
            </a:r>
            <a:r>
              <a:rPr lang="ru-RU" dirty="0" smtClean="0"/>
              <a:t>доходы 32</a:t>
            </a:r>
            <a:r>
              <a:rPr lang="ru-RU" baseline="0" dirty="0" smtClean="0"/>
              <a:t> 204</a:t>
            </a:r>
            <a:r>
              <a:rPr lang="ru-RU" dirty="0" smtClean="0"/>
              <a:t> тыс.рублей 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2291580113880905E-2"/>
          <c:y val="9.6443891058175094E-2"/>
          <c:w val="0.58853031269168044"/>
          <c:h val="0.854086673296463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28 590 тыс. руб.</c:v>
                </c:pt>
                <c:pt idx="1">
                  <c:v>Налог на имущество физических лиц 1 094 тыс. руб.</c:v>
                </c:pt>
                <c:pt idx="2">
                  <c:v>Земельный налог 1 551 тыс. руб.</c:v>
                </c:pt>
                <c:pt idx="3">
                  <c:v>Акцизы по подакцизным товарам 2 273 тыс. руб.</c:v>
                </c:pt>
                <c:pt idx="4">
                  <c:v>Единый сельскохозяйственный налог 31 тыс. руб.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28590</c:v>
                </c:pt>
                <c:pt idx="1">
                  <c:v>1094</c:v>
                </c:pt>
                <c:pt idx="2">
                  <c:v>1551</c:v>
                </c:pt>
                <c:pt idx="3">
                  <c:v>2273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82925239865973"/>
          <c:y val="0.1212427955159454"/>
          <c:w val="0.35281490665369586"/>
          <c:h val="0.7657736538758567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</a:t>
            </a:r>
            <a:r>
              <a:rPr lang="ru-RU" dirty="0" smtClean="0"/>
              <a:t>доходы 1 746,00 тысяч рублей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2500000000000001E-2"/>
          <c:y val="0.12087314085739286"/>
          <c:w val="0.62435695538057778"/>
          <c:h val="0.832475940507436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 от арендной платы за имущество 1 210 тыс. руб.</c:v>
                </c:pt>
                <c:pt idx="1">
                  <c:v>Прочие поступления от использования имущества 320 тыс. руб.</c:v>
                </c:pt>
                <c:pt idx="2">
                  <c:v>Доходы от продажи материальных и нематериальных активов 100 тыс. 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1210</c:v>
                </c:pt>
                <c:pt idx="1">
                  <c:v>320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2027777777778"/>
          <c:y val="9.041017789442983E-2"/>
          <c:w val="0.31963888888888897"/>
          <c:h val="0.8711796442111405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</a:t>
            </a:r>
            <a:r>
              <a:rPr lang="ru-RU" dirty="0" smtClean="0"/>
              <a:t>2020 года</a:t>
            </a:r>
          </a:p>
          <a:p>
            <a:pPr>
              <a:defRPr/>
            </a:pPr>
            <a:r>
              <a:rPr lang="ru-RU" dirty="0" smtClean="0"/>
              <a:t>Всего 121</a:t>
            </a:r>
            <a:r>
              <a:rPr lang="ru-RU" baseline="0" dirty="0" smtClean="0"/>
              <a:t> 508,210</a:t>
            </a:r>
            <a:r>
              <a:rPr lang="ru-RU" dirty="0" smtClean="0"/>
              <a:t> тысяч рублей</a:t>
            </a:r>
            <a:endParaRPr lang="ru-RU" dirty="0"/>
          </a:p>
        </c:rich>
      </c:tx>
      <c:layout>
        <c:manualLayout>
          <c:xMode val="edge"/>
          <c:yMode val="edge"/>
          <c:x val="0.22533780968781247"/>
          <c:y val="6.935871045539260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2020 года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1172392882272341E-2"/>
                  <c:y val="-0.10378200799162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372773395548643E-2"/>
                  <c:y val="2.945693299995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87335666407436E-2"/>
                  <c:y val="-0.2238722851019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доходы, тыс. рублей</c:v>
                </c:pt>
                <c:pt idx="1">
                  <c:v>неналоговые доходы, тыс. рублей</c:v>
                </c:pt>
                <c:pt idx="2">
                  <c:v>безвозмездные поступления, тыс. 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33539</c:v>
                </c:pt>
                <c:pt idx="1">
                  <c:v>1630</c:v>
                </c:pt>
                <c:pt idx="2">
                  <c:v>86339.21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Раздел 01. "Общегосударственные вопросы</a:t>
            </a:r>
            <a:r>
              <a:rPr lang="ru-RU" sz="1800" dirty="0" smtClean="0"/>
              <a:t>", </a:t>
            </a:r>
          </a:p>
          <a:p>
            <a:pPr>
              <a:defRPr/>
            </a:pPr>
            <a:r>
              <a:rPr lang="ru-RU" sz="1800" dirty="0" smtClean="0"/>
              <a:t>всего составляет 22</a:t>
            </a:r>
            <a:r>
              <a:rPr lang="ru-RU" sz="1800" baseline="0" dirty="0" smtClean="0"/>
              <a:t> 436,715 </a:t>
            </a:r>
            <a:r>
              <a:rPr lang="ru-RU" sz="1800" dirty="0" smtClean="0"/>
              <a:t> тыс</a:t>
            </a:r>
            <a:r>
              <a:rPr lang="ru-RU" sz="1800" dirty="0"/>
              <a:t>. рублей</a:t>
            </a:r>
          </a:p>
        </c:rich>
      </c:tx>
      <c:layout>
        <c:manualLayout>
          <c:xMode val="edge"/>
          <c:yMode val="edge"/>
          <c:x val="4.556951685226083E-4"/>
          <c:y val="2.434853729702547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01. "Общегосударственные вопросы", тыс. рублей</c:v>
                </c:pt>
              </c:strCache>
            </c:strRef>
          </c:tx>
          <c:explosion val="25"/>
          <c:dPt>
            <c:idx val="2"/>
            <c:bubble3D val="0"/>
            <c:explosion val="69"/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28068138388963"/>
                  <c:y val="8.1043937304447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89970621956803E-3"/>
                  <c:y val="5.417204205406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727102192996532E-2"/>
                  <c:y val="-6.4266797158829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81204762335423E-2"/>
                  <c:y val="-6.259155458675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0102 "Функционирование высшего должностного лица"</c:v>
                </c:pt>
                <c:pt idx="1">
                  <c:v>0103 "Функционирование представительных органов"</c:v>
                </c:pt>
                <c:pt idx="2">
                  <c:v>0104 "Функционирование органов исполнительной власти"</c:v>
                </c:pt>
                <c:pt idx="3">
                  <c:v>0106 "Обеспечение деятельности финансовых органов, органов бюджетного надзора"</c:v>
                </c:pt>
                <c:pt idx="4">
                  <c:v>0111 "Создание резервного фонда"</c:v>
                </c:pt>
                <c:pt idx="5">
                  <c:v>0113 "Другие общегосударственные расходы"</c:v>
                </c:pt>
              </c:strCache>
            </c:strRef>
          </c:cat>
          <c:val>
            <c:numRef>
              <c:f>Лист1!$B$2:$B$7</c:f>
              <c:numCache>
                <c:formatCode>#,##0.000</c:formatCode>
                <c:ptCount val="6"/>
                <c:pt idx="0">
                  <c:v>1755.491</c:v>
                </c:pt>
                <c:pt idx="1">
                  <c:v>799.36</c:v>
                </c:pt>
                <c:pt idx="2">
                  <c:v>15148.585999999999</c:v>
                </c:pt>
                <c:pt idx="3">
                  <c:v>759.404</c:v>
                </c:pt>
                <c:pt idx="4">
                  <c:v>600</c:v>
                </c:pt>
                <c:pt idx="5">
                  <c:v>4173.2340000000004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03243546020242"/>
          <c:y val="5.7709763680669837E-2"/>
          <c:w val="0.42191922934420178"/>
          <c:h val="0.9422902363193306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4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noFill/>
    </a:ln>
    <a:scene3d>
      <a:camera prst="orthographicFront"/>
      <a:lightRig rig="threePt" dir="t"/>
    </a:scene3d>
    <a:sp3d prstMaterial="flat">
      <a:bevelT w="152400" h="50800" prst="softRound"/>
    </a:sp3d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02. «Национальная оборона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Всего составляет 784,700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тысяч рублей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02. «Национальная оборона»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0059401612381231"/>
                  <c:y val="-0.106381321177951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Национальная оборона (тыс. 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784.7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03. «Национальная безопасность и правоохранительная деятельность</a:t>
            </a:r>
            <a:r>
              <a:rPr lang="ru-RU" dirty="0" smtClean="0"/>
              <a:t>»</a:t>
            </a:r>
          </a:p>
          <a:p>
            <a:pPr>
              <a:defRPr/>
            </a:pPr>
            <a:r>
              <a:rPr lang="ru-RU" b="0" dirty="0" smtClean="0"/>
              <a:t>Всего составляет 130,00 тысяч рублей</a:t>
            </a:r>
            <a:endParaRPr lang="ru-RU" b="0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493615493595295E-2"/>
          <c:y val="0.19395335493026028"/>
          <c:w val="0.60901727172646569"/>
          <c:h val="0.73253555791780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03. «Национальная безопасность и правоохранительная деятельность»</c:v>
                </c:pt>
              </c:strCache>
            </c:strRef>
          </c:tx>
          <c:explosion val="25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Содержание пожарных гидрантов</c:v>
                </c:pt>
                <c:pt idx="1">
                  <c:v>Содержание пожарных водоёмов</c:v>
                </c:pt>
                <c:pt idx="2">
                  <c:v>Мероприятия по приобретению инвентаря для первичных мер по пожаротушению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57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8884299816090222"/>
          <c:y val="0.1936568285342033"/>
          <c:w val="0.30241141709690661"/>
          <c:h val="0.727116021199664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04. </a:t>
            </a:r>
            <a:r>
              <a:rPr lang="ru-RU" dirty="0" smtClean="0"/>
              <a:t>«Национальная экономика»</a:t>
            </a:r>
            <a:r>
              <a:rPr lang="ru-RU" baseline="0" dirty="0" smtClean="0"/>
              <a:t> </a:t>
            </a:r>
          </a:p>
          <a:p>
            <a:pPr>
              <a:defRPr/>
            </a:pPr>
            <a:r>
              <a:rPr lang="ru-RU" b="0" baseline="0" dirty="0" smtClean="0"/>
              <a:t>Всего составляет 16 313,00 тысяч рублей</a:t>
            </a:r>
            <a:endParaRPr lang="ru-RU" b="0" dirty="0"/>
          </a:p>
        </c:rich>
      </c:tx>
      <c:layout>
        <c:manualLayout>
          <c:xMode val="edge"/>
          <c:yMode val="edge"/>
          <c:x val="0.12234193684657457"/>
          <c:y val="1.8950069178943488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04. "Национальная экономика"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10382703196484114"/>
                  <c:y val="-2.842510376841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06247473680714E-3"/>
                  <c:y val="0.11370041507366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282186594651876"/>
                  <c:y val="-4.0268891691772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0405 "Сельское хозяйство" (тыс. руб.)</c:v>
                </c:pt>
                <c:pt idx="1">
                  <c:v>0409 "Дорожная деятельность" (тыс. руб.)</c:v>
                </c:pt>
                <c:pt idx="2">
                  <c:v>0412 "Другие вопросы в области национальной экономики" (тыс. руб.)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324</c:v>
                </c:pt>
                <c:pt idx="1">
                  <c:v>15719</c:v>
                </c:pt>
                <c:pt idx="2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  <c:spPr>
        <a:noFill/>
      </c:sp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split orient="vert"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5966666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Александровское сельское поселение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1800200" cy="2592288"/>
          </a:xfrm>
          <a:prstGeom prst="rect">
            <a:avLst/>
          </a:prstGeom>
        </p:spPr>
      </p:pic>
      <p:pic>
        <p:nvPicPr>
          <p:cNvPr id="6" name="Рисунок 5" descr="Aleksandrovsko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1"/>
            <a:ext cx="8280920" cy="4868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7216558"/>
      </p:ext>
    </p:extLst>
  </p:cSld>
  <p:clrMapOvr>
    <a:masterClrMapping/>
  </p:clrMapOvr>
  <p:transition advClick="0" advTm="5627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62473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1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Безвозмездные поступления из бюджетов других уровней</a:t>
            </a:r>
          </a:p>
          <a:p>
            <a:pPr marL="45720" indent="0">
              <a:buNone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бюджетов других уровней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год составляют </a:t>
            </a:r>
            <a:r>
              <a:rPr lang="ru-RU" sz="1300" b="1" i="1" dirty="0" smtClean="0">
                <a:solidFill>
                  <a:schemeClr val="tx1"/>
                </a:solidFill>
                <a:latin typeface="Constantia" panose="02030602050306030303" pitchFamily="18" charset="0"/>
                <a:cs typeface="Times New Roman" pitchFamily="18" charset="0"/>
              </a:rPr>
              <a:t>86 339,210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числе: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бюджетам сельским поселений на выравнивание бюджетной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10 055,100 тыс. рублей;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 на осуществление отдельных государственных полномочий по расчёту и предоставлению дотации поселениям Томской области за счёт средств областного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сумме </a:t>
            </a:r>
            <a:r>
              <a:rPr lang="ru-RU" sz="1400" b="1" dirty="0" smtClean="0">
                <a:cs typeface="Times New Roman" panose="02020603050405020304" pitchFamily="18" charset="0"/>
              </a:rPr>
              <a:t>8 880,900 тыс. рублей;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бюджетам сельских поселений на поддержку мер по обеспечению сбалансированности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в сумме </a:t>
            </a:r>
            <a:r>
              <a:rPr lang="ru-RU" sz="1400" b="1" dirty="0" smtClean="0">
                <a:cs typeface="Times New Roman" panose="02020603050405020304" pitchFamily="18" charset="0"/>
              </a:rPr>
              <a:t>1 953,210 тыс. рублей;</a:t>
            </a:r>
            <a:endParaRPr lang="ru-RU" sz="1400" b="1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осуществление первичного воинского учета на территориях, где отсутствуют военные комиссариаты – </a:t>
            </a:r>
            <a:r>
              <a:rPr lang="ru-RU" sz="1400" b="1" i="1" dirty="0" smtClean="0">
                <a:solidFill>
                  <a:schemeClr val="tx1"/>
                </a:solidFill>
                <a:cs typeface="Times New Roman" pitchFamily="18" charset="0"/>
              </a:rPr>
              <a:t>784,700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жилыми помещениями детей-сирот, детей, оставшихся без попечения родителей, а так же детей, находящихся под опекой (попечительством), не имеющих закрепленного жилого помещения–</a:t>
            </a:r>
            <a:r>
              <a:rPr lang="ru-RU" sz="1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1 980,00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создание условий управления многоквартирными домами – </a:t>
            </a:r>
            <a:r>
              <a:rPr lang="ru-RU" sz="1400" b="1" i="1" dirty="0" smtClean="0">
                <a:solidFill>
                  <a:schemeClr val="tx1"/>
                </a:solidFill>
                <a:cs typeface="Times New Roman" pitchFamily="18" charset="0"/>
              </a:rPr>
              <a:t>13,60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оказание помощи гражданам, имеющим в личном подсобном хозяйстве коров – </a:t>
            </a:r>
            <a:r>
              <a:rPr lang="ru-RU" sz="1400" b="1" i="1" dirty="0" smtClean="0">
                <a:solidFill>
                  <a:schemeClr val="tx1"/>
                </a:solidFill>
                <a:cs typeface="Times New Roman" pitchFamily="18" charset="0"/>
              </a:rPr>
              <a:t>324,00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материальной поддержки (в том числе на ремонт жилья и т. д.) ветеранов и инвалидов ВОВ и лиц, приравненных к ним категорий – </a:t>
            </a:r>
            <a:r>
              <a:rPr lang="ru-RU" sz="1400" b="1" dirty="0" smtClean="0">
                <a:cs typeface="Times New Roman" panose="02020603050405020304" pitchFamily="18" charset="0"/>
              </a:rPr>
              <a:t>150,00</a:t>
            </a:r>
            <a:r>
              <a:rPr lang="ru-RU" sz="1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тыс.рублей</a:t>
            </a:r>
            <a:r>
              <a:rPr lang="ru-RU" sz="1400" b="1" i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и (или) ремонт автомобильных дорог общего пользования местного значения в рамках ГП "Развитие транспортной системы в Томской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– </a:t>
            </a:r>
            <a:r>
              <a:rPr lang="ru-RU" sz="1400" b="1" dirty="0" smtClean="0">
                <a:cs typeface="Times New Roman" panose="02020603050405020304" pitchFamily="18" charset="0"/>
              </a:rPr>
              <a:t>8 200,00 </a:t>
            </a:r>
            <a:r>
              <a:rPr lang="ru-RU" sz="1400" b="1" i="1" dirty="0" smtClean="0">
                <a:cs typeface="Times New Roman" pitchFamily="18" charset="0"/>
              </a:rPr>
              <a:t>тыс</a:t>
            </a:r>
            <a:r>
              <a:rPr lang="ru-RU" sz="1400" b="1" i="1" dirty="0">
                <a:cs typeface="Times New Roman" pitchFamily="18" charset="0"/>
              </a:rPr>
              <a:t>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автодороги – </a:t>
            </a:r>
            <a:r>
              <a:rPr lang="ru-RU" sz="1400" b="1" dirty="0" smtClean="0">
                <a:cs typeface="Times New Roman" panose="02020603050405020304" pitchFamily="18" charset="0"/>
              </a:rPr>
              <a:t>3 389,00 </a:t>
            </a:r>
            <a:r>
              <a:rPr lang="ru-RU" sz="1400" b="1" i="1" dirty="0" smtClean="0">
                <a:cs typeface="Times New Roman" panose="02020603050405020304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На строительство водопровода и станции обезжелезивания воды с. Александровское Томской области (ул. Мира-ул. Майская) – </a:t>
            </a:r>
            <a:r>
              <a:rPr lang="ru-RU" sz="1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27 079,90 тыс. рублей;</a:t>
            </a:r>
          </a:p>
          <a:p>
            <a:pPr>
              <a:buFontTx/>
              <a:buChar char="-"/>
            </a:pPr>
            <a:r>
              <a:rPr lang="ru-RU" sz="1400" dirty="0">
                <a:cs typeface="Times New Roman" panose="02020603050405020304" pitchFamily="18" charset="0"/>
              </a:rPr>
              <a:t>На строительство водопровода и станции обезжелезивания воды с. Александровское Томской области (ул. Мира-ул. Майская</a:t>
            </a:r>
            <a:r>
              <a:rPr lang="ru-RU" sz="1400" dirty="0" smtClean="0">
                <a:cs typeface="Times New Roman" panose="02020603050405020304" pitchFamily="18" charset="0"/>
              </a:rPr>
              <a:t>)(обл. бюджет) </a:t>
            </a:r>
            <a:r>
              <a:rPr lang="ru-RU" sz="1400" dirty="0">
                <a:cs typeface="Times New Roman" panose="02020603050405020304" pitchFamily="18" charset="0"/>
              </a:rPr>
              <a:t>– </a:t>
            </a:r>
            <a:r>
              <a:rPr lang="ru-RU" sz="1400" b="1" i="1" dirty="0" smtClean="0">
                <a:cs typeface="Times New Roman" panose="02020603050405020304" pitchFamily="18" charset="0"/>
              </a:rPr>
              <a:t>4 552,20 тыс</a:t>
            </a:r>
            <a:r>
              <a:rPr lang="ru-RU" sz="1400" b="1" i="1" dirty="0">
                <a:cs typeface="Times New Roman" panose="02020603050405020304" pitchFamily="18" charset="0"/>
              </a:rPr>
              <a:t>. рублей</a:t>
            </a:r>
            <a:r>
              <a:rPr lang="ru-RU" sz="1400" b="1" i="1" dirty="0" smtClean="0"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400" dirty="0" smtClean="0">
                <a:cs typeface="Times New Roman" panose="02020603050405020304" pitchFamily="18" charset="0"/>
              </a:rPr>
              <a:t>На обустройство индивидуальной застройки с. Александровское томской области, ул. Багряная-водоснабжение </a:t>
            </a:r>
            <a:r>
              <a:rPr lang="ru-RU" sz="1400" b="1" i="1" dirty="0" smtClean="0">
                <a:cs typeface="Times New Roman" panose="02020603050405020304" pitchFamily="18" charset="0"/>
              </a:rPr>
              <a:t>-16 197,80 тыс. рублей;</a:t>
            </a:r>
          </a:p>
          <a:p>
            <a:pPr>
              <a:buFontTx/>
              <a:buChar char="-"/>
            </a:pPr>
            <a:r>
              <a:rPr lang="ru-RU" sz="1400" dirty="0">
                <a:cs typeface="Times New Roman" panose="02020603050405020304" pitchFamily="18" charset="0"/>
              </a:rPr>
              <a:t>На обустройство индивидуальной застройки с. Александровское томской области, ул. Багряная-водоснабжение </a:t>
            </a:r>
            <a:r>
              <a:rPr lang="ru-RU" sz="1400" b="1" i="1" dirty="0" smtClean="0">
                <a:cs typeface="Times New Roman" panose="02020603050405020304" pitchFamily="18" charset="0"/>
              </a:rPr>
              <a:t>-2 728,80 тыс</a:t>
            </a:r>
            <a:r>
              <a:rPr lang="ru-RU" sz="1400" b="1" i="1" dirty="0">
                <a:cs typeface="Times New Roman" panose="02020603050405020304" pitchFamily="18" charset="0"/>
              </a:rPr>
              <a:t>. рублей</a:t>
            </a:r>
            <a:r>
              <a:rPr lang="ru-RU" sz="1400" b="1" i="1" dirty="0" smtClean="0">
                <a:cs typeface="Times New Roman" panose="02020603050405020304" pitchFamily="18" charset="0"/>
              </a:rPr>
              <a:t>;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реализации мероприятия "Формирование комфортной городской среды на территории Томской области"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50,00 </a:t>
            </a:r>
            <a:r>
              <a:rPr lang="ru-RU" sz="1400" b="1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тыс.рублей</a:t>
            </a:r>
            <a:r>
              <a:rPr lang="ru-RU" sz="14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1400" b="1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000" dirty="0"/>
          </a:p>
          <a:p>
            <a:pPr>
              <a:buFontTx/>
              <a:buChar char="-"/>
            </a:pPr>
            <a:endParaRPr lang="ru-RU" sz="1000" dirty="0" smtClean="0"/>
          </a:p>
          <a:p>
            <a:pPr>
              <a:buFontTx/>
              <a:buChar char="-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83969877"/>
      </p:ext>
    </p:extLst>
  </p:cSld>
  <p:clrMapOvr>
    <a:masterClrMapping/>
  </p:clrMapOvr>
  <p:transition spd="slow" advClick="0" advTm="73944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60890"/>
              </p:ext>
            </p:extLst>
          </p:nvPr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МО «Александровского сельского поселения»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926429"/>
            <a:ext cx="84969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Расходы бюджета муниципального образования «Александровское сельское поселение на 2020 год и плановый период 2021 и 2022 годы рассчитан в соответствии с основными направлениями бюджетной и налоговой политики.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cs typeface="Arial" pitchFamily="34" charset="0"/>
              </a:rPr>
              <a:t>Представляем Вашему вниманию развернутые расходы на 2020 год, которые составляют  121 508,210 тысяч рублей.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 базу для формирования действующих расходных обязательств на 2020 год приняты показатели сводной бюджетной росписи на 01 сентября 2020 года с учётом их уточнения по единой методике: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исключить расходы, производимые по разовым решениям.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уточнить ассигнования на принятые обязательства с учётом прекращающихся расходных обязательств срока действия и изменение контингента получателей.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Ассигнования на увеличение действующих и установление новых расходных обязательств на 2020 год предусматриваются в пределах, имеющихся для их реализации финансовых ресурсов в рамках установленных бюджетным законодательством ограничений.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принимаемых расходных обязательствах на 2020 год учтены ассигнования на реализацию действующих муниципальных программ. В 2020 году из бюджета поселения финансируется 12 муниципальных программ (далее МП). Таким образом, проект бюджета поселения на 2020 год формируется в рамках муниципальных программ.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Ассигнования на реализацию муниципальных программ предусмотрены в 2020 году в сумме </a:t>
            </a:r>
            <a:r>
              <a:rPr lang="ru-RU" sz="1600" b="1" dirty="0" smtClean="0">
                <a:ea typeface="Times New Roman" pitchFamily="18" charset="0"/>
                <a:cs typeface="Arial" pitchFamily="34" charset="0"/>
              </a:rPr>
              <a:t>103 204,793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тыс. рублей (84,9 % от общего объёма расходов);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и объёмы финансирования муниципальных программ на 2020 год: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01232"/>
      </p:ext>
    </p:extLst>
  </p:cSld>
  <p:clrMapOvr>
    <a:masterClrMapping/>
  </p:clrMapOvr>
  <p:transition spd="slow" advClick="0" advTm="30076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89641"/>
              </p:ext>
            </p:extLst>
          </p:nvPr>
        </p:nvGraphicFramePr>
        <p:xfrm>
          <a:off x="251520" y="260647"/>
          <a:ext cx="8496944" cy="604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90"/>
                <a:gridCol w="6423021"/>
                <a:gridCol w="1063133"/>
              </a:tblGrid>
              <a:tr h="5822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Сумма на 2020</a:t>
                      </a:r>
                    </a:p>
                  </a:txBody>
                  <a:tcPr marL="68580" marR="68580" marT="0" marB="0" anchor="ctr"/>
                </a:tc>
              </a:tr>
              <a:tr h="14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год, тыс. руб.</a:t>
                      </a: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Общий объем финансирования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103 204,793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80,000</a:t>
                      </a:r>
                    </a:p>
                  </a:txBody>
                  <a:tcPr marL="68580" marR="68580" marT="0" marB="0" anchor="ctr"/>
                </a:tc>
              </a:tr>
              <a:tr h="59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140,000</a:t>
                      </a: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728,600</a:t>
                      </a: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51 068,720</a:t>
                      </a: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"Социально - экономического развития Александровского сельского поселения на 2013 -2015 годы и на перспективу до 2020 года"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26 464,926</a:t>
                      </a:r>
                    </a:p>
                  </a:txBody>
                  <a:tcPr marL="68580" marR="68580" marT="0" marB="0" anchor="ctr"/>
                </a:tc>
              </a:tr>
              <a:tr h="58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"Благоустройство Александровского сельского поселения на 2017 - 2020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4 298,725</a:t>
                      </a: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"Повышение энергетической эффективности на территории Александровского сельского поселения Александровского района Томской области на период с 2011 по 2012 годы с перспективой до 2020 г."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794,322</a:t>
                      </a: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"Социальная поддержка населения Александровского сельского поселения на 2017 -2020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3 508,000</a:t>
                      </a:r>
                    </a:p>
                  </a:txBody>
                  <a:tcPr marL="68580" marR="68580" marT="0" marB="0" anchor="ctr"/>
                </a:tc>
              </a:tr>
              <a:tr h="38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"Патриотическое воспитание молодых граждан на территории Александровского сельского поселения на 2019-2023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72,500</a:t>
                      </a: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 проведение работ по уточнению записей в похозяйственных книгах на территории Александровского сельского поселения на 2018-2022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200,000</a:t>
                      </a: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15 719,000</a:t>
                      </a: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130,000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45000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Общий объем расходов бюджета поселения в 2020 году составляет </a:t>
            </a:r>
            <a:r>
              <a:rPr lang="ru-RU" b="1" dirty="0" smtClean="0"/>
              <a:t>121 508,210 </a:t>
            </a:r>
            <a:r>
              <a:rPr lang="ru-RU" dirty="0" smtClean="0"/>
              <a:t>тыс. рублей.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В соответствии с 244-ФЗ «О внесении изменений в Бюджетный кодекс и отдельные законодательные акты Российской Федерации», на основании Решения Совета Александровского сельского поселения от 16.10.2013 года № 91-13-16п с 1 января 2014 года создан муниципальный дорожный фонд муниципального образования «Александровское сельское поселение». Бюджетные ассигнования дорожного фонда запланированы  на 2020 год </a:t>
            </a:r>
            <a:r>
              <a:rPr lang="ru-RU" b="1" dirty="0" smtClean="0"/>
              <a:t>15 719,00 тыс. рублей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Структура расходов бюджета поселения по функциональной классификации расходов представлена в следующей таблице.</a:t>
            </a:r>
            <a:endParaRPr lang="ru-RU" dirty="0"/>
          </a:p>
        </p:txBody>
      </p:sp>
    </p:spTree>
  </p:cSld>
  <p:clrMapOvr>
    <a:masterClrMapping/>
  </p:clrMapOvr>
  <p:transition spd="slow" advClick="0" advTm="45000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объём расходов бюджета поселения в 2020 году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060311" y="90100"/>
            <a:ext cx="11264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18759"/>
              </p:ext>
            </p:extLst>
          </p:nvPr>
        </p:nvGraphicFramePr>
        <p:xfrm>
          <a:off x="467544" y="908720"/>
          <a:ext cx="8136903" cy="4299556"/>
        </p:xfrm>
        <a:graphic>
          <a:graphicData uri="http://schemas.openxmlformats.org/drawingml/2006/table">
            <a:tbl>
              <a:tblPr firstRow="1" firstCol="1" bandRow="1"/>
              <a:tblGrid>
                <a:gridCol w="1139619"/>
                <a:gridCol w="5325367"/>
                <a:gridCol w="1671917"/>
              </a:tblGrid>
              <a:tr h="870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spc="-5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r>
                        <a:rPr lang="ru-RU" sz="900" spc="-55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2020год</a:t>
                      </a:r>
                      <a:r>
                        <a:rPr lang="ru-RU" sz="900" spc="-5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Общегосударственные расходы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23 223,796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784,700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0300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16 313,000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57 110,367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0800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15 556,200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2 855,000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4 899,828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1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750,000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83457"/>
      </p:ext>
    </p:extLst>
  </p:cSld>
  <p:clrMapOvr>
    <a:masterClrMapping/>
  </p:clrMapOvr>
  <p:transition spd="slow" advClick="0" advTm="16119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бюджета по разделам функциональной классификации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755239"/>
              </p:ext>
            </p:extLst>
          </p:nvPr>
        </p:nvGraphicFramePr>
        <p:xfrm>
          <a:off x="323528" y="1124744"/>
          <a:ext cx="856932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3133919"/>
      </p:ext>
    </p:extLst>
  </p:cSld>
  <p:clrMapOvr>
    <a:masterClrMapping/>
  </p:clrMapOvr>
  <p:transition spd="slow" advClick="0" advTm="2202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275519"/>
              </p:ext>
            </p:extLst>
          </p:nvPr>
        </p:nvGraphicFramePr>
        <p:xfrm>
          <a:off x="467544" y="548681"/>
          <a:ext cx="828092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977480"/>
      </p:ext>
    </p:extLst>
  </p:cSld>
  <p:clrMapOvr>
    <a:masterClrMapping/>
  </p:clrMapOvr>
  <p:transition spd="slow" advClick="0" advTm="6052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580098"/>
              </p:ext>
            </p:extLst>
          </p:nvPr>
        </p:nvGraphicFramePr>
        <p:xfrm>
          <a:off x="43103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920851"/>
              </p:ext>
            </p:extLst>
          </p:nvPr>
        </p:nvGraphicFramePr>
        <p:xfrm>
          <a:off x="467544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050338"/>
      </p:ext>
    </p:extLst>
  </p:cSld>
  <p:clrMapOvr>
    <a:masterClrMapping/>
  </p:clrMapOvr>
  <p:transition spd="slow" advClick="0" advTm="5102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4871576" cy="3641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76470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Бюджета для граждан 2020 год и плановый период </a:t>
            </a: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2021 и 2022 годов.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AutoShape 4" descr="data:image/jpg;base64,%20/9j/4AAQSkZJRgABAQEAYABgAAD/2wBDAAUDBAQEAwUEBAQFBQUGBwwIBwcHBw8LCwkMEQ8SEhEPERETFhwXExQaFRERGCEYGh0dHx8fExciJCIeJBweHx7/2wBDAQUFBQcGBw4ICA4eFBEUHh4eHh4eHh4eHh4eHh4eHh4eHh4eHh4eHh4eHh4eHh4eHh4eHh4eHh4eHh4eHh4eHh7/wAARCAEC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kaKKK+cPz0KKKKACiiigAooooAKKKKACiiigAooooAKKKKACiiigAooooAKKKKACiiigAooooAKKKKACiiigAooqWaIJDDKpJEinPswPI/LFJuw7EVFGDjODj1qxcqv2S1dQASrBiO5DH+mKTdmgS3K9BU7Q2Dg9D60pRljWQr8rZwfXHWp5v+Qbbf9dZf5JQ5WsNLcr0UpVggcqdpJAPqR/+upiqrpyvgbmmIz3wAP6k0OVgSuQUUU4xuIhKR8jEqD6kYz/MUxDaKKKYgooooAKKKKACiiigAooooAKKKKACp7aNJYJ02jzVUSIfUD7w/Ln8KLmNfJinhGEcbWGc7XHUfj1/H2pwzZzwXCNvQgOpx19R+eRWcpXWholZ6kUUXmRTMG+aNQ231GcH+YqWP95psi94nDj6Hg/0p6iO01MA5MDcZ9Y2H+B/MUWkbR38lnJ1cNC2PXtj8QKiUr6/MpRt+QwfPpbDvFMCPowwf1UUH5tLX/pnOc/RlGP/AEE0WQ3Lcwnq0J/NTu/pRb/NYXSehST8iR/7NTen3iWv3A/zaZEf7szD9AaJv+QZbf8AXWX+SUg50o/7M+fzWib/AJBtt/11l/klHVeoPb5Cz8WFqvrvb9cf0ouvls7RO+1mP4txRecWtmP+mRP/AI+1GoD99FF3SJF/T/69C6fMb6/IZdRrHHBgfM0e9vxJx+gp978iW9v/AHIwzf7zc/y2j8KkuY/P1f7PnChxESOwUBSfyBNJEwutUaZxhAxkYDso5pKWzfqFt0vQpkHdtwQfSn3ERhneFiCyHBx69xVizYtcS3smD5WZCD0LE/KPz/QGqpVyvmEEgtjce5rRSbZDWglFSNEy26TMQA7EKO5A6n6VHVJ3JasFFFFMQUUUUAFFFFACVPcwqgSWMkwyDgnqD3Bp8McdxAY0XFwmSB/z0Hp9R+tSQKqQKsj7rafgtj/VSDv/AJ6ispT1NIwuEUflTyWMrAxzAbHHTP8AC3+fWmxK0ltLaOMSxEyIPp94fkM/h704xPJE9nIMXEGTH7jqV/qPx9aJJGZYtQjP71GCy/7w6H8QPzBrO7/r+updiOT99p6SfxwHY3+6eR/UU67dv9GvUOHKjJ9HTj+W39akVYor3bkLbXSYB7KG6fk2PyqONGNtc2si4eI+YAexHDCmn1/rUGiQlYdaR1GI3YMB/suMgfrUdmm2a5tj3ikU/wDAfmH6qKbPlrG3mX70ZMR/A7gf1I/CrK4/tyJh9ycqR9HGP60uny/IFv8A11K0POnXI9HjP86Jf+Qbbf8AXWX+SUWv/Hpdr/sq35H/AOvSTf8AIMt/+ukv8kq7+98/0J6fL9R16u6W2i7eTH/48Af61MCG10swysUhZh6hBz/6DSlN+s28Z6ARqfwUVBbNlLy5bqU2g/7Tn/ANUdPl+ZfX5/kFkSouLliSyRnB/wBpuP8AGkj/AHWnSSfxTMI1/wB0ct/7KPxND/u9NjXvNIWP0Xgfz/SppYg97DZnhIFxIfT+Jz+eR+Apt/16Epaf11IpgY7SG3UfPKRK/wCPCj8ufxp80XmXMVhGwVYsh27A9Xb8P6UsUpaafUmGNh/dD/bP3fyHP4D1piq0NoqKCZ7rHA67M8D8T/Klr/Xf/gD0/r+upFdyedIXjQrCgCIP7q9vx7/UmmGJxAJiAEZiq89cdattGrOtkjgRQ5eeQcjPc/h0H/16r3cjTFZBGUhGUiHYAdvrzk/WtIS2SJlHdshopzxyIiOy4DjK57j1ptaJ3MwooopiCpLZoRIVnUlGGNw6r7io6klheNEkYAo4yrA5H0+vtUytsylfcsR24jmMLOElOGgmDfKfT8/Xsan3KwlkkjIBO27iA5U9nA+v+eaiwscawzt5lrJzHKo+4e//ANcVKvnecqnabuNfkPVZ09Pfj865pam8UNkSThQw+024DRuv/LSPsR64/lx2pN0SyCfGLW6BSRR/Ae/5HBFSIAyR+QxUbs27HrG/eM/Xt/8AXNMIjy2V2W1wdrj/AJ4yD/D+RNJMbRGYn8ia0fmW3JdPdf4sfofzpxlVZ7a/b7r/ACTY9QMN+YOfrmlLSxqspXFxZsFkB53J2+o7fQinRWrTTS2FrG8vngS2yqMkn0+uMj8Kbkkrv+u/+Ykm9F/X9bEQiKLe2bdU/eL9VP8A8STTZWPkWc6n5lBQn0Knj9CK7/w78M9e1CW1vb/y9Oj8sLKkvMjY4+6P9nHUiuz0n4V+G7W2WK9NzflWL/PJsGSADwuPQd68XE8Q4HDuzlzPy1/4B6uHyPF1ldRsvM8SdQt3qSgYUo5Ue28EfpVebH9mW/8A10l/klfS1v4R8MwEtHolluI2lmjDEj3J+lTt4d0BkCHRbAqOg8hcD9K8x8YUE9Kb/A9H/Veq1rNHzY5xrF0//PNJCPYhTj9cVW+5pgHeWXP1Cjj9Sa+kLzwV4Wu/M83RbZTIMO0YKE856rj0rm9U+E+izmFrC6uLUQnIjf8AeIRnJHPP610UOK8HNpTTiYVuHMVG7i0zxwqF1JFbmOzjBb6ryf8Ax44qBSyWUkpyZbl9i+uOrfrgfnXWeI/AHibR7ad/s/28TSDdLb/Nx1yR1HNcyzIlw8owYrNRHH6M/b8zlq9+hiqWIjzUpKS8v67ni1sPVoy5akWn/X6CNEpljtGbENupeZh6/wAX9FH4Ugkf575lxLKdluo/hHTI+g4FKsR2Las215P31y5/hXqAf5/U05XZnW4jjIkf93aR91HTd/nvk1tf+v67/kZWG+TgGzVwqr891J6Y/h/D9TTSUm/0iZSlrF8kUYP3v9n+pNLsRlNukmLeL5riUfxN7evoPzqPm8kLH9zbQjHqEX09yf1NNCZXnleaUySHk9h0A9B7VHV3ZDITcPH5Nqvyoo+9Jjt9fU9qrTy+bIW2qgxhVUcKPSt4yvokZSXVsZRRRVkBU9tLJCjFo/Mgc4dT90n69jTbdoVys8RZW/iU4ZfcVMFltVM0LLPbtwxx8p9mHY/5FZzfQ0iuo9QsMZkjzPZucOh6qff0Poe9OIRY0jeQtbMcwTgcxN6H+o/EU2IYJuLHng+ZA3J29/8AeX+X60sRXY8tsm+Ij9/bseg9R7e/asWaIm+YtL5qZkx/pEa/8tF7SL7jr+vrTpApDtIfMVlHmlR/rE/hlHuO/wD+uokKqkZWY+UD+4n7xN/db2//AF+tdx8N/B02u3P2y8ja30+GQ7lHBaT+IIe6MOtcWLxVPC03VqOyR14bDzxM1Tgrtmd4L8G6p4iukk4htoT5U1w4O2aMj+H1OPy4r2Xwx4Y0fw5ZpFY24MijmeT5pD689voK1rS3gtLaO2toUihiXakaDAUegrmNS8cW+mvJDf8Ah/xDHOvASKxMyv8A7roSCPyr4yVbH55O1Jfu01dJpO3mfcYLLKGBjd6y7nUwyxzRJLE4dHUMrDoQehqO/u4LGzku7l9kMY3Ox7CvnPxH8QvGul6ZJpEfh7VLSz+0j+ybu5ieOeEBsoh4w+OmD1HFdV4A1bx14i1SGTxT4d1K4aB1aBZEFrZxsP8Alq4PzOw7AcA4r3JcD06c1VlU9xXbXl016eZ1rF30SPaaKU4zwCB2zSV+dV0lUko7XZ2BRRRWQBXJ+L/Aeja8vnLEtpdq28PGMK7f7Y7/AM66yiujDYqrhpqdKVmY18PTrx5Kiuj5r8RaDqOhXkllqyFC/wC+nnUfI6g8BD35/U+1ZreYz4UKlxMmMdoIsfpx+n1r6W1/R7DXNPay1CBZY87lJHKMOjCvAPGPhvUPD+qPpsxLRy5la8YYWRc/pj09a/RMlzuGPXs56TX4/wBdj4fNcplg3zw1g/wMIhbg+RC3l2sXzPIw6/7R9/QU5vLaFXkVo7NCfKjz80p7k/1PboKV/KWFSysLYHMUX8Uzf3j7f/qHeklYxyiS4US3RwEhx8sY7ZH/ALL+dfRbniWEk+bbc3owMfuoF4yO30X9T+tVvs7/AGczuVjT+AHq59h/WrEu2CQy3n7+5Jz5ZOQp/wBr/Cq1w80km+fduIBGRjjtj2rSF+n9ehnK3UjooorYzEq4kc0A+0WsolTHzFR0Hoynt+lMjmhZBHcQAgDAkj+Vh9ezfjz709LeVW86xm83bz8nDr9V6/zFZSl0ZcV2FTyp3D27fZrgHIXdhWP+ye30NODeZP8AN/ol6p4ONquff0P6Go/Mt7gkXC+RL/z0ReCf9pf6j8qkkLpGsd6nnQfwTIclR7Hv9D+lZv8Ar+upov6/rob3gnQZvEXiBbFE+zgc3ylfkMfcj0Pp+Yr6G0+zttPsobKziEUEKBI0HYCuY+FOg/2L4XikmYvc3QEjMwwVQ/dX8Bzj1Jrrq/MOIMyeLxDhF+5HRf5n6DkuAWGoKcl70grxPx38ebTSNYvdI0vQpLuW2kMRmnfYpYdcLjOM/nXtlZFz4Z0G41ZdVn0qzkvlGFnaFS4H1Ip8P4zLsLUlLGwcu3/DHqVYzkvdZ8ZeNPFOueKNaOoa3M/mgbYolUokS9lVewq94b+IfjDQAq6dr12ka9IpD5kf/fLZA/CvaviP8NY/FnxajVnktbH+x/MkljT7sgZlT68kE+wr538TaTdaB4gvtFvGRp7SZonZTw2O4r9mwmJoY2hGUNmk7eT7o8qUZQkenRfH7xykfzQ6PIRjLNbN/Rq9n+DPxEh8daPIt0sEGs2x/fwRnAdT0dQeceo7V8dgtg1La3d1azCa1mkglHR42KkfiK48dkGBxlF0pU0r9Ukmi4V5xd7n37I6RjdI6Rj1ZgP51Fb3drcOUt7qCdl+8IpVYj64NfBs2pahcNm4vrqX1LSsf61LpGsanpGoR32mX1xa3MZBWSJyD/8AXr5lcAYWzvVlf5HR9dfY+86K4X4MeO18ceG2luAkeqWhEd2i8Bs9HA9D+hruq/Oszy6rl2Jlh6m6/FdzthNTjdBWN4w0C18R6LJYXKrvHzwsf4XHTPt61s0Vx0a06M1Ug7NCqU41YOE1dM+X761vLHVJ7OZc6jExWZzwsOPTt07/AJVUiJVzFYgySkfPOeMeuM9B7nmvVvjpoKGKHXkZo4gRHdrGvLn+E/0ya8pIkmh4CWlnnufvf1Y1+t5ZjY43DRrL5+v9dD81zDCSwleVN/L0GbobX/V7bif++RlFPsO5+vFDwNuM1/MyFudp5kb8O340JOsbCOxjYyH/AJasMufoP4f5+9Q3MMsLDziN7cld2WH19K9JLX+rnA3p/VgZ4Nx2wMBngGT/AOtRUVFaciM+Zirt3jfnbnnHWrK2u5g1ncLIw5Ck7HH4d/wJpPOtZP8AW2xjP96Fv6Gj7PBJ/qLtCf7so2H8+n8qmUn6FxXzHPO27y9Qty5HG4jbIPx7/jW74A0n+1fFVlZ29wJLZ5A9xG4wdi8nIPB9Mj1rEY39vEBNGZYOg3jen0B7fga9J+ANpbz6vqOpJAY2hhEY+bK5Y8479q8vNsR9WwdSou35noZbQ9vioQfc9jAAAAGAOgooor8gbP00KKKKAEIHP0r5S/aL8I6jpPjS51zyi+n6nJvWVRkJJjlG9D3HrX1dXL/FfTrXU/h3rlvdhNgspJAWH3WQblP4EV9jwhm88NjlSnqp2j6W2OfEU+aHofEoB3cCnFOev512XwY0ex1v4j6Xpuq2y3FnL5hkjckBsRsR056ivqHSPhv4I0ubzrXw5Y+ZnO6RTJj6BiRX6XmueYTK7fWG7vayPPp0ZVNj46/sPWTpT6oul3psUxvuPIbyhk4+9jHpVfTLSS9v7ezjwrTyrGrMcAFiBk/nX3Tr2j2es+H73Q7geXa3du0DbR90EdQPbrXxX4g8O6loPii+0GVWe6s2c5T+NFG7ePbaM1GS55RzanKdNW5Xs/wY6tF02rn178P/AATpHg/Sba1soVa5jjKS3OMPKSckn2z0Hauoryz4A/EM+LNKOj6nJnV7GMbnY/8AHxH0DfUd/wA69Tr8n4np4unj5RxUrvo/LoelRcXBcoUUUV88alHxBp8eq6Ld6fIqsJoiqhhkBscH88V8x3kPk3DjUrgvMjFTFGQSMHoT0X8M19VV86fE+1tdL8c6lGttvaSQTDefkG8BuAOvWvtOD8S1UnQ76nyvE9BckKvyOdjluJcxWMBiXHIiBLEe7daZ9nhi/wCPi4XP9yL5z+fQfrUjLqFzEN4McJ5AOI0/Dpn9arTxJFgCdJW77M4H4mvvY9rnxr2vYl82y7WkhHvL/wDWoqtRWns13ZHOC7dw3Z255x1xVnybRs7Lsr6CSMg/pkUbrBv+WVynv5it/QUbLA/duJx/vQj+jVLlfuhpejJIbe7jbdaToxx1ilANezfAaOcaFqE1xGFke5AzsCkgL7da8W+yQtH5i3kYXOMtG459M4xXtfwE+XwveR+cku266qc4ytfN8Uv/AIT5eq6HvcPL/bV6PqeiUUUV+YH6AFFKASQACSegFIORT5XbmtoAVxnxvkmj+Fmu/ZyRLJCsSgDrvkRCPxDY/GuzrjviYwupvDuh9Rf6pG0i/wB6OEGZv/QFr3uGIc2aUn2u/uRlW+Bnm2keCz4b+Kfw/toVVZhpkpuyO8iq279Xx+Fe9Vx98Y5vi9pMZH7yDSLiQ/8AAnUV2JBBGQRkZGR1Fe1xji5YtUJKP2eb73oZ4ePLdCV5P/wj0GpftGXWptEksOnaSjyhhkGRwUUH/gO6vV3ZUQu5wqjJPoK5P4awm5stR8RSIVk1m9knTcMHylOyMf8AfK5/GufhjETwFCvi+mkV5tv9B1o87UTzj9n/AMN2tn8R/GGoW8ZW3sbqSytl/uguSf0AFe6VyPwy017G3125kjaM3utXUq5XGU37Qf0NdceBuwcZwTjgVhxbiZYrM5Rir8qS/C7HQjywCiiivlTcK8T+OEd5H4vhktIyBLaIS6oAcgsPvdR0HevbK8T+PaiTxTaKbmOMLZjIZj/fbsK+j4Wf+3r0Z4fEK/2N+qPPZLWZnLXNxEjd98uWNN8qyU/PdSSe0cf+OKV7a3jYrJeLkdQsT5H5gVDOsC48mSST13Jt/qa/T1rpf8D8+enQk3WP/PGc/wDbQf4UVXoq+TzZPP5HRQ+BfGU0nlx+GNWLe9qw/Uiuy8NfBTXZl+2+Kbq20DTk+aVpZVMm388D6k/hXHv8XviOybD4ouQPURxg/wDoNcxrniLXtcfdrGsX19zkLNMSoPsvQflX11Lhyz9+R9LTyehF3k2z3a78d/CPS4Y/A1tp0tzo3Pn6nEuSkvTeONzH/aH4A11Hw38Kx2Frez6Hr9rr2l3LrJbvGwEiccqwHf8AL6V8m1b0zUtR0uf7Rpt/dWcv9+CVkJ/Knm3CmEzLD+xlp5nq0oxpVI1IrVH2a1jeKcG1mz/uGpYNLvpT/qCi92fgCvla2+K3xDt4xHH4qvioHG4Kx/Mis3WfHPjHWIzHqXiTUp4z1Tziqn6hcA18XS8KMOp3nWbR6DzCVtEfSfjf4j+FfAlvIkdxFrGuAEJbQtlYz6uw4H061k+C/i54S8URpDr0ieH9WPDM3/HvKfUN/D+P518wUV9rDhDK44L6n7Ncv69zldefNzX1Pt6LTZLiJZrG4tryJhlXhlBBFMfw9cSzxzzWsQkiyY5HK5TIwcHtkV8W2V/fWLbrK+urU+sMzJ/I1Yudd1y5jMdxrWpzIeqyXcjA/gTXzcfDLA06vtKVWUfRm/16dtUfV/iTxF4H8Iu17rmr2098q4W1tcSTN/s8dB9SBXCaV8f9N1DW5bbX9CNtpDMBaywHdLAPVh3/AA6e9fPXeivqsHwxgMNh/YcvMrW1107GEq85O9z7R0e70HX4BceHtfsb9CM7BIFdfYqeR+Iq+NGvxwIVA9d4xXxAjMjBkZlYdCDgir41zWxH5Y1rUgn937XJj8s18zifDTLakn7Ocorsnobxx1RH2Lqs2jaHAbnxDrtjYRAZIaUbz9B1P4CvNtb+Puh2Wrw6fouiNe6MG23c8vyySj1QdsdeevtXzrI7yOXkdnY9WY5J/Gm17mU8G5blt3CPNJ7t6sxqYidTdn2d4d1DQfFVkL3wxq0N2hGWt2bbNF7Mp5q1JZXkbYe2lB/3c18WWlzc2dwtxaXE1vMn3ZInKMPoRzXX6f8AFX4hWMQih8UXrIOglCyfqwzXzeZ+GOCxNR1MPNwv06G9PHTirPU+pYrG8lOEtpD9VwK5TxZpPhPw/rp8VeN9ZiKxxqtrpigMzlfUdW5PsB3rwbUPit8Qr6IxTeKLxUPURBY/1UA1x93c3F5cNcXdxLcTOctJK5Zj9Sea6cj8O8Nllb205uTMsTX+sRUZLTc921C6+HnxauHmtLlfC3iLO1EuceVdKPu5IwM4/H61ymufCfx1pchxor30X8MtmwlVh64HP6V5fXQaH428XaIgj0vxFqNtGvSMTFlH0VsgV9Nisgp1HzU3Y8fEZbQrvmej8jY/4Qfxj/0K+r/+Aj/4UU8fF/4j4/5Gi5/79x//ABNFcP8Aq3P+Y5f7EpfzM4Siiivrz2SaW1uYreO4kt5Vgk+5IV+Vvx6VDXp/wFa+bU7qO8+ynwyEJv8A7ZjygcfLtz/F/TrXWXsHwEl1ZkkmiSQnkwSTLDn2K/LXDUxns5uDi36FKNzwWRWjYrIpRh2YYNXdB059X1SGwjnigaU7RJJnaD2zgGvsbRtH8MyaLbGzt7W7swn7qSUeYSv+83J/Gr8Njp8SD7Fb2cR7MsKkfpXnzztWaUC/ZnyHr3gHxdorkXmh3TRjpLCvmIfoRXNSxyQuY5o3jcdVdSpH4GvucrcY/wBZAfbyyP61nahpVlfq0d7penXSnr5iD/4k1FPO39uI3SPieivp3xN8MfCmpXnlLpVrpQwCssIZfNbuvBAA/U+1eT/FT4f6T4Wh+16b4ht7hS4X7HKw84Z7jHUD6CvSoZjSrNRV0yHFo86ooorvICiivZfAvwm0DVNJS9vPEkF5LKgYR2rgJHnsTnJI/DmsK+IhQjzTGlc8aqa0tbq7fZaWs9w3pFGWP6V9T+FfAPhWygby/D2nXJjIEdzKpPmj1+bPP04Pauys7WO2Xba2dlbgdNif4AV5dTOoRdoxNFTPk/Tfhx4qurKTULqwOm2USb3nu/kAHsOp/KuRkGxyrdQcelfc5jnYYaW3IP8A0yJ/rUE+l6NKQLmxsXY/34l5NYQzuV3zR+4fsj4fVWZSyqzKvUgZApDX158Q9K8Bx6Mi+JvIs7EN8qozRBj/AMAxmuL8Hx/BMXxGjtZG8ziL7cXwW7Y8zj8q7KeaKcOZQZLhY+fZbS6ht47iW3kjilz5bsuA/wBPWoa6T4kNrreLbseICPtKthAn+qEf8Pl4424rm69OnLmimZhRRRVgFFFFAEhmmMAgMsnkg7vL3Hbn1x0qMcHNFFIDduvF/ii50uPTJtdvmtIxhY/NI49yOTVWx8Qa7YkfY9Zv4cdNs7Y/nWZRUeyha1h3Z1UXxF8cRqFXxNf4HqwP9K19e+Kev33h6x0yzvL63niJa5u2nBkmPpwBge1efUVm8LRbT5VoHMzRu9d1u7B+1axfzA8kNO3+NZ7EsxZmLMepJyTSUVsopbIQUUUVQBT4pJIW3QyPG3qjEH9KZRSsBr2nifxHa4+z67qMeOmLhv611uofFjxFceHbCzgvb211G2BWW6jmG2cdiykdcY5zXndFYzw9KbTcR3Z01z8QPGtwm2XxLqBHoJMfyrHn1jV7iUSzarfSSA5DNO2QfzqjRVxpU47RQXZtat4r8R6tp0enalrF3c2sf3Y3fIP19fxrFooqoxjFWigJJZppQgllkkCDau5ido9Bmo6KKYgooopgFFFFABRRRQAUUUUAFFFFABRRRQAUUUUAFFFFABRRRQAUUUUAFFFFABRRRQAUUUUAFFFFADoo3llSONSzuwVQO5NdVrvhI2+oada2LSKLmQ2sjzghROuNxHH3eePpXOaZeSafqEF9CqNLA4dN4yNw6HFaOmeJtTslKs4u/wB6JkNyWcxyAEBl54615eNhjXUUsO1ZJ6d2/wDLc0i4294sW/hK7uFWa2vLee2MTSGaNJGCgPsxt27ic+1NufCOq2ySvMYUWOVoSSTy42YA46tvGPxzjFV7HxFe2toln5cM1sEZGjcEBgX38kEHII7VIfFGp+W8QECxO8j7FTCgttwQP9kopH/165XHNlN2cWv0/wAyv3Yp8ON9t+yrqljJIhdZQm9mRlIBXbty3J7Ajg+lSyeDtYW9FqiLKxuEgLIrYUugdWbjKjBHXpTU8VXSSzPHY2Mf2hW+0bEZTKWIJYsDkcqOAQOvFNm8V6rJcxXC+VE0c0cwWMEKSiBFB55GAKP+Fbm0ta3W2/yD92RweHZ5rH7SLy1DmJphCd28oshjJ6Y6g96nfwndiZ4476ymEMjx3LqzbYCqFyWyORtU9M8jFWI/FVuJ9v8AY9usH2b7PlS3mBevXOPvZPTvUeoeK5m1Kaaxs7WC3lmeSSPYf3+5Sh38/wB0kcY6ms1PNpTta3XW33B+7sJZeD768O63vLaSFhGYpVWRhJvJUcBSRgg5yOKrHw5cKIkmvrKG4mYiKB3O5wJCmQcY+8DgZycVLb+K72EGNLS0EAWNY4RvCxhCSMEMD1JJyeaY3ie+kZZprazluUZmSd4vmQFy5UDOMbie2Rmris25ne1um1/67/gH7sdL4XubdpRfXtpaCHaJTJvOwuSEBAXOWCk+w61MPBeseRJIwjV18zYgVj5gQZJDAbRx0yRmq7+KL2YOt5bWt2j43rKp+YqxZCSDn5dzAexxRJ4p1GaGRbmO3nc7/LkdTmIP1AAOPpkHFFs301j5/wDA/XyD92VNL0hr20e6kvbWzgEohV5yQGcjIHAOOO54FXpvCWqRact4xj5SORk2t8qOQFO7G09QcA5wao6VrEthbtb/AGa2uojKJlSdCwSQDAYc/oeKtnxNePHGJrW0mkQRqZHVsuqEbVIzgdAMgA4Fb1/7R9p+6ty38tv63EuS2pM/hG9LOlrd2126PNG6RB9weKPey4KjJx0x3qlaaFcSQvLeXEGnAS+SoutylpMZx044xycDmpbXxNfQSyuYreQSzTSyKynBMqbGHBzjFSSeKb2Vh9otLKeOMq0EciFlhKjAIyeePXOazX9qL3XZrvpf/IP3Yf8ACK36iJpri2hSSITqzs2PL2B2fgdAGAPueKltPB+oXWZIbiF7UrG0dwiSMsm/dtwAu4fdbOQMYqBfFWpYRZUt5kVFjCOmRsEYQr16EAZ9xmlj8U3igxG1tGtNsYjtsMEj2Z2kYOf4mzk85NRJZvbRxv8A1+P4D/dmPe281neTWk67ZYXKOM5wQcVDUlxM89xJPJt3yMWbaMDJ9BUde5Dm5VzbmTCiiirEFFev/HH4Q3vhe6n13QYWuNDdi7xoMtaZ7H1T0Pboa8grKjWjVjzRY2gooorUQUUUUAFFFFAHa2ek6HcbbOW3SArZ2czXImbcWkMe8YJ2/wAR7cU7+xLBoHupNHaC8jWfytO85v8ASAjIFbru6M54POziuJ3N/ePTHWnGWUuJDLIXHRtxyPxrw5ZXXv7tZ/j/AJ9f+GNfaLsd3a+HtHaz8y5snhkleQTRq7yNagICMEcD1+fPHHXmq1to+juIrC6tVtpPsdvNLcmVt6s8gDZBO0cH0rjRJIAw8x8P94bj8319aQszElmYk9cnrSWVYnW9d/jp+Ie0j2O71Hw/oa+ZlWstsN0QSJNuI1BR8NyTknOODxii28N6Dm3mlm32yzW6yMrlTN5iD5QDyMsfwANcK0kjEFpHYgYGWJ49Kbub+8351KyrFKKj9YY/aR7Hb32gaLDoUs0au7fZ5JROu87JBIVCE/cxgDjrzmuHp3mSbDH5j7CcldxwT64ptehgcLVw8ZKpUc7vqROSeyCiiiu8gKKKKACiiruh6VqOt6pDpmlWkt3dzHCRRjJPv7D3pNpK7ApUV7pB+zb4geCNpvEGnxSFQXTy2baccjPeiuX69Q/mHZn01IiSRtHIiujAhlYZBHoRXjHxF+AOi6zJJfeGZ10e8clmhYFoHPsOq/h+Ve00V87SrTpO8HY0sfEXi/4YeNfDE22+0We4hOds9opmjIHqQMj8QK450dG2ujKfQjFfodVO70nSruTzLrTLKd8Y3SwKxx9SK9GGayS96NyeU/PzBowa+/f+Ef0H/oCab/4Cp/hR/wAI/oP/AEBNN/8AAVP8K0/tZfy/iLlPgLBpK+/v+Ef0H/oCab/4Cp/hTJPDPhyT/WeH9Jf/AHrOM/0o/tZfy/iPlPgSivvG68E+D7kfvvC+jN/25Rj+QrkfE/wN8BawhNtYSaVP2ktJCB+KnI/lVxzWm37yaFynx5RXqXxH+CfifwtHLfaf/wATjTUyS8KnzUX1ZP6ivP8Aw5oOr+ItUj03RbGW8uX/AIUHCj1Y9APc16EK9OceaL0FYzaK+jPBP7OcIiS48Xao7ydTa2Zwo9i5HP4CvU9K+F/gDTYhHb+F9PfH8U6eax/Fs1x1MzpRdo6j5WfEFFfe8fhPwtGAE8NaMoHTFjHx+lTL4e0BV2roemAegtE/wrD+1l/KHKfAeDRg19+/8I/oP/QE03/wFT/Cj/hH9B/6Amm/+Aqf4Uf2sv5fxHynwFg+lW9O0vU9Sk8vTtOu7x/7sELOf0FfeX/CP6D/ANATTf8AwFT/AAq9b28FtEIreCKGNRgLGgUAfQUnm3aIcp8qeDPgB4s1fyrjW5YdFtWwxVvnnx/ujgH6n8K+hfh/4A8N+CbMxaNZ/v3GJbqU7pZPqew9hXVUV59fF1a2knoNKwUUUVzDCiiigAooooAKKKKACiiigAooooAD0ry34F2dpb6545a3tYISNbeMFIwuFHReO3tRRXRS/hT+X5i6nqVFFFc4wooooAKKKKACiiigAooooAKKKKAP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data:image/jpg;base64,%20/9j/4AAQSkZJRgABAQEAYABgAAD/2wBDAAUDBAQEAwUEBAQFBQUGBwwIBwcHBw8LCwkMEQ8SEhEPERETFhwXExQaFRERGCEYGh0dHx8fExciJCIeJBweHx7/2wBDAQUFBQcGBw4ICA4eFBEUHh4eHh4eHh4eHh4eHh4eHh4eHh4eHh4eHh4eHh4eHh4eHh4eHh4eHh4eHh4eHh4eHh7/wAARCAEC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kaKKK+cPz0KKKKACiiigAooooAKKKKACiiigAooooAKKKKACiiigAooooAKKKKACiiigAooooAKKKKACiiigAooqWaIJDDKpJEinPswPI/LFJuw7EVFGDjODj1qxcqv2S1dQASrBiO5DH+mKTdmgS3K9BU7Q2Dg9D60pRljWQr8rZwfXHWp5v+Qbbf9dZf5JQ5WsNLcr0UpVggcqdpJAPqR/+upiqrpyvgbmmIz3wAP6k0OVgSuQUUU4xuIhKR8jEqD6kYz/MUxDaKKKYgooooAKKKKACiiigAooooAKKKKACp7aNJYJ02jzVUSIfUD7w/Ln8KLmNfJinhGEcbWGc7XHUfj1/H2pwzZzwXCNvQgOpx19R+eRWcpXWholZ6kUUXmRTMG+aNQ231GcH+YqWP95psi94nDj6Hg/0p6iO01MA5MDcZ9Y2H+B/MUWkbR38lnJ1cNC2PXtj8QKiUr6/MpRt+QwfPpbDvFMCPowwf1UUH5tLX/pnOc/RlGP/AEE0WQ3Lcwnq0J/NTu/pRb/NYXSehST8iR/7NTen3iWv3A/zaZEf7szD9AaJv+QZbf8AXWX+SUg50o/7M+fzWib/AJBtt/11l/klHVeoPb5Cz8WFqvrvb9cf0ouvls7RO+1mP4txRecWtmP+mRP/AI+1GoD99FF3SJF/T/69C6fMb6/IZdRrHHBgfM0e9vxJx+gp978iW9v/AHIwzf7zc/y2j8KkuY/P1f7PnChxESOwUBSfyBNJEwutUaZxhAxkYDso5pKWzfqFt0vQpkHdtwQfSn3ERhneFiCyHBx69xVizYtcS3smD5WZCD0LE/KPz/QGqpVyvmEEgtjce5rRSbZDWglFSNEy26TMQA7EKO5A6n6VHVJ3JasFFFFMQUUUUAFFFFACVPcwqgSWMkwyDgnqD3Bp8McdxAY0XFwmSB/z0Hp9R+tSQKqQKsj7rafgtj/VSDv/AJ6ispT1NIwuEUflTyWMrAxzAbHHTP8AC3+fWmxK0ltLaOMSxEyIPp94fkM/h704xPJE9nIMXEGTH7jqV/qPx9aJJGZYtQjP71GCy/7w6H8QPzBrO7/r+updiOT99p6SfxwHY3+6eR/UU67dv9GvUOHKjJ9HTj+W39akVYor3bkLbXSYB7KG6fk2PyqONGNtc2si4eI+YAexHDCmn1/rUGiQlYdaR1GI3YMB/suMgfrUdmm2a5tj3ikU/wDAfmH6qKbPlrG3mX70ZMR/A7gf1I/CrK4/tyJh9ycqR9HGP60uny/IFv8A11K0POnXI9HjP86Jf+Qbbf8AXWX+SUWv/Hpdr/sq35H/AOvSTf8AIMt/+ukv8kq7+98/0J6fL9R16u6W2i7eTH/48Af61MCG10swysUhZh6hBz/6DSlN+s28Z6ARqfwUVBbNlLy5bqU2g/7Tn/ANUdPl+ZfX5/kFkSouLliSyRnB/wBpuP8AGkj/AHWnSSfxTMI1/wB0ct/7KPxND/u9NjXvNIWP0Xgfz/SppYg97DZnhIFxIfT+Jz+eR+Apt/16Epaf11IpgY7SG3UfPKRK/wCPCj8ufxp80XmXMVhGwVYsh27A9Xb8P6UsUpaafUmGNh/dD/bP3fyHP4D1piq0NoqKCZ7rHA67M8D8T/Klr/Xf/gD0/r+upFdyedIXjQrCgCIP7q9vx7/UmmGJxAJiAEZiq89cdattGrOtkjgRQ5eeQcjPc/h0H/16r3cjTFZBGUhGUiHYAdvrzk/WtIS2SJlHdshopzxyIiOy4DjK57j1ptaJ3MwooopiCpLZoRIVnUlGGNw6r7io6klheNEkYAo4yrA5H0+vtUytsylfcsR24jmMLOElOGgmDfKfT8/Xsan3KwlkkjIBO27iA5U9nA+v+eaiwscawzt5lrJzHKo+4e//ANcVKvnecqnabuNfkPVZ09Pfj865pam8UNkSThQw+024DRuv/LSPsR64/lx2pN0SyCfGLW6BSRR/Ae/5HBFSIAyR+QxUbs27HrG/eM/Xt/8AXNMIjy2V2W1wdrj/AJ4yD/D+RNJMbRGYn8ia0fmW3JdPdf4sfofzpxlVZ7a/b7r/ACTY9QMN+YOfrmlLSxqspXFxZsFkB53J2+o7fQinRWrTTS2FrG8vngS2yqMkn0+uMj8Kbkkrv+u/+Ykm9F/X9bEQiKLe2bdU/eL9VP8A8STTZWPkWc6n5lBQn0Knj9CK7/w78M9e1CW1vb/y9Oj8sLKkvMjY4+6P9nHUiuz0n4V+G7W2WK9NzflWL/PJsGSADwuPQd68XE8Q4HDuzlzPy1/4B6uHyPF1ldRsvM8SdQt3qSgYUo5Ue28EfpVebH9mW/8A10l/klfS1v4R8MwEtHolluI2lmjDEj3J+lTt4d0BkCHRbAqOg8hcD9K8x8YUE9Kb/A9H/Veq1rNHzY5xrF0//PNJCPYhTj9cVW+5pgHeWXP1Cjj9Sa+kLzwV4Wu/M83RbZTIMO0YKE856rj0rm9U+E+izmFrC6uLUQnIjf8AeIRnJHPP610UOK8HNpTTiYVuHMVG7i0zxwqF1JFbmOzjBb6ryf8Ax44qBSyWUkpyZbl9i+uOrfrgfnXWeI/AHibR7ad/s/28TSDdLb/Nx1yR1HNcyzIlw8owYrNRHH6M/b8zlq9+hiqWIjzUpKS8v67ni1sPVoy5akWn/X6CNEpljtGbENupeZh6/wAX9FH4Ugkf575lxLKdluo/hHTI+g4FKsR2Las215P31y5/hXqAf5/U05XZnW4jjIkf93aR91HTd/nvk1tf+v67/kZWG+TgGzVwqr891J6Y/h/D9TTSUm/0iZSlrF8kUYP3v9n+pNLsRlNukmLeL5riUfxN7evoPzqPm8kLH9zbQjHqEX09yf1NNCZXnleaUySHk9h0A9B7VHV3ZDITcPH5Nqvyoo+9Jjt9fU9qrTy+bIW2qgxhVUcKPSt4yvokZSXVsZRRRVkBU9tLJCjFo/Mgc4dT90n69jTbdoVys8RZW/iU4ZfcVMFltVM0LLPbtwxx8p9mHY/5FZzfQ0iuo9QsMZkjzPZucOh6qff0Poe9OIRY0jeQtbMcwTgcxN6H+o/EU2IYJuLHng+ZA3J29/8AeX+X60sRXY8tsm+Ij9/bseg9R7e/asWaIm+YtL5qZkx/pEa/8tF7SL7jr+vrTpApDtIfMVlHmlR/rE/hlHuO/wD+uokKqkZWY+UD+4n7xN/db2//AF+tdx8N/B02u3P2y8ja30+GQ7lHBaT+IIe6MOtcWLxVPC03VqOyR14bDzxM1Tgrtmd4L8G6p4iukk4htoT5U1w4O2aMj+H1OPy4r2Xwx4Y0fw5ZpFY24MijmeT5pD689voK1rS3gtLaO2toUihiXakaDAUegrmNS8cW+mvJDf8Ah/xDHOvASKxMyv8A7roSCPyr4yVbH55O1Jfu01dJpO3mfcYLLKGBjd6y7nUwyxzRJLE4dHUMrDoQehqO/u4LGzku7l9kMY3Ox7CvnPxH8QvGul6ZJpEfh7VLSz+0j+ybu5ieOeEBsoh4w+OmD1HFdV4A1bx14i1SGTxT4d1K4aB1aBZEFrZxsP8Alq4PzOw7AcA4r3JcD06c1VlU9xXbXl016eZ1rF30SPaaKU4zwCB2zSV+dV0lUko7XZ2BRRRWQBXJ+L/Aeja8vnLEtpdq28PGMK7f7Y7/AM66yiujDYqrhpqdKVmY18PTrx5Kiuj5r8RaDqOhXkllqyFC/wC+nnUfI6g8BD35/U+1ZreYz4UKlxMmMdoIsfpx+n1r6W1/R7DXNPay1CBZY87lJHKMOjCvAPGPhvUPD+qPpsxLRy5la8YYWRc/pj09a/RMlzuGPXs56TX4/wBdj4fNcplg3zw1g/wMIhbg+RC3l2sXzPIw6/7R9/QU5vLaFXkVo7NCfKjz80p7k/1PboKV/KWFSysLYHMUX8Uzf3j7f/qHeklYxyiS4US3RwEhx8sY7ZH/ALL+dfRbniWEk+bbc3owMfuoF4yO30X9T+tVvs7/AGczuVjT+AHq59h/WrEu2CQy3n7+5Jz5ZOQp/wBr/Cq1w80km+fduIBGRjjtj2rSF+n9ehnK3UjooorYzEq4kc0A+0WsolTHzFR0Hoynt+lMjmhZBHcQAgDAkj+Vh9ezfjz709LeVW86xm83bz8nDr9V6/zFZSl0ZcV2FTyp3D27fZrgHIXdhWP+ye30NODeZP8AN/ol6p4ONquff0P6Go/Mt7gkXC+RL/z0ReCf9pf6j8qkkLpGsd6nnQfwTIclR7Hv9D+lZv8Ar+upov6/rob3gnQZvEXiBbFE+zgc3ylfkMfcj0Pp+Yr6G0+zttPsobKziEUEKBI0HYCuY+FOg/2L4XikmYvc3QEjMwwVQ/dX8Bzj1Jrrq/MOIMyeLxDhF+5HRf5n6DkuAWGoKcl70grxPx38ebTSNYvdI0vQpLuW2kMRmnfYpYdcLjOM/nXtlZFz4Z0G41ZdVn0qzkvlGFnaFS4H1Ip8P4zLsLUlLGwcu3/DHqVYzkvdZ8ZeNPFOueKNaOoa3M/mgbYolUokS9lVewq94b+IfjDQAq6dr12ka9IpD5kf/fLZA/CvaviP8NY/FnxajVnktbH+x/MkljT7sgZlT68kE+wr538TaTdaB4gvtFvGRp7SZonZTw2O4r9mwmJoY2hGUNmk7eT7o8qUZQkenRfH7xykfzQ6PIRjLNbN/Rq9n+DPxEh8daPIt0sEGs2x/fwRnAdT0dQeceo7V8dgtg1La3d1azCa1mkglHR42KkfiK48dkGBxlF0pU0r9Ukmi4V5xd7n37I6RjdI6Rj1ZgP51Fb3drcOUt7qCdl+8IpVYj64NfBs2pahcNm4vrqX1LSsf61LpGsanpGoR32mX1xa3MZBWSJyD/8AXr5lcAYWzvVlf5HR9dfY+86K4X4MeO18ceG2luAkeqWhEd2i8Bs9HA9D+hruq/Oszy6rl2Jlh6m6/FdzthNTjdBWN4w0C18R6LJYXKrvHzwsf4XHTPt61s0Vx0a06M1Ug7NCqU41YOE1dM+X761vLHVJ7OZc6jExWZzwsOPTt07/AJVUiJVzFYgySkfPOeMeuM9B7nmvVvjpoKGKHXkZo4gRHdrGvLn+E/0ya8pIkmh4CWlnnufvf1Y1+t5ZjY43DRrL5+v9dD81zDCSwleVN/L0GbobX/V7bif++RlFPsO5+vFDwNuM1/MyFudp5kb8O340JOsbCOxjYyH/AJasMufoP4f5+9Q3MMsLDziN7cld2WH19K9JLX+rnA3p/VgZ4Nx2wMBngGT/AOtRUVFaciM+Zirt3jfnbnnHWrK2u5g1ncLIw5Ck7HH4d/wJpPOtZP8AW2xjP96Fv6Gj7PBJ/qLtCf7so2H8+n8qmUn6FxXzHPO27y9Qty5HG4jbIPx7/jW74A0n+1fFVlZ29wJLZ5A9xG4wdi8nIPB9Mj1rEY39vEBNGZYOg3jen0B7fga9J+ANpbz6vqOpJAY2hhEY+bK5Y8479q8vNsR9WwdSou35noZbQ9vioQfc9jAAAAGAOgooor8gbP00KKKKAEIHP0r5S/aL8I6jpPjS51zyi+n6nJvWVRkJJjlG9D3HrX1dXL/FfTrXU/h3rlvdhNgspJAWH3WQblP4EV9jwhm88NjlSnqp2j6W2OfEU+aHofEoB3cCnFOev512XwY0ex1v4j6Xpuq2y3FnL5hkjckBsRsR056ivqHSPhv4I0ubzrXw5Y+ZnO6RTJj6BiRX6XmueYTK7fWG7vayPPp0ZVNj46/sPWTpT6oul3psUxvuPIbyhk4+9jHpVfTLSS9v7ezjwrTyrGrMcAFiBk/nX3Tr2j2es+H73Q7geXa3du0DbR90EdQPbrXxX4g8O6loPii+0GVWe6s2c5T+NFG7ePbaM1GS55RzanKdNW5Xs/wY6tF02rn178P/AATpHg/Sba1soVa5jjKS3OMPKSckn2z0Hauoryz4A/EM+LNKOj6nJnV7GMbnY/8AHxH0DfUd/wA69Tr8n4np4unj5RxUrvo/LoelRcXBcoUUUV88alHxBp8eq6Ld6fIqsJoiqhhkBscH88V8x3kPk3DjUrgvMjFTFGQSMHoT0X8M19VV86fE+1tdL8c6lGttvaSQTDefkG8BuAOvWvtOD8S1UnQ76nyvE9BckKvyOdjluJcxWMBiXHIiBLEe7daZ9nhi/wCPi4XP9yL5z+fQfrUjLqFzEN4McJ5AOI0/Dpn9arTxJFgCdJW77M4H4mvvY9rnxr2vYl82y7WkhHvL/wDWoqtRWns13ZHOC7dw3Z255x1xVnybRs7Lsr6CSMg/pkUbrBv+WVynv5it/QUbLA/duJx/vQj+jVLlfuhpejJIbe7jbdaToxx1ilANezfAaOcaFqE1xGFke5AzsCkgL7da8W+yQtH5i3kYXOMtG459M4xXtfwE+XwveR+cku266qc4ytfN8Uv/AIT5eq6HvcPL/bV6PqeiUUUV+YH6AFFKASQACSegFIORT5XbmtoAVxnxvkmj+Fmu/ZyRLJCsSgDrvkRCPxDY/GuzrjviYwupvDuh9Rf6pG0i/wB6OEGZv/QFr3uGIc2aUn2u/uRlW+Bnm2keCz4b+Kfw/toVVZhpkpuyO8iq279Xx+Fe9Vx98Y5vi9pMZH7yDSLiQ/8AAnUV2JBBGQRkZGR1Fe1xji5YtUJKP2eb73oZ4ePLdCV5P/wj0GpftGXWptEksOnaSjyhhkGRwUUH/gO6vV3ZUQu5wqjJPoK5P4awm5stR8RSIVk1m9knTcMHylOyMf8AfK5/GufhjETwFCvi+mkV5tv9B1o87UTzj9n/AMN2tn8R/GGoW8ZW3sbqSytl/uguSf0AFe6VyPwy017G3125kjaM3utXUq5XGU37Qf0NdceBuwcZwTjgVhxbiZYrM5Rir8qS/C7HQjywCiiivlTcK8T+OEd5H4vhktIyBLaIS6oAcgsPvdR0HevbK8T+PaiTxTaKbmOMLZjIZj/fbsK+j4Wf+3r0Z4fEK/2N+qPPZLWZnLXNxEjd98uWNN8qyU/PdSSe0cf+OKV7a3jYrJeLkdQsT5H5gVDOsC48mSST13Jt/qa/T1rpf8D8+enQk3WP/PGc/wDbQf4UVXoq+TzZPP5HRQ+BfGU0nlx+GNWLe9qw/Uiuy8NfBTXZl+2+Kbq20DTk+aVpZVMm388D6k/hXHv8XviOybD4ouQPURxg/wDoNcxrniLXtcfdrGsX19zkLNMSoPsvQflX11Lhyz9+R9LTyehF3k2z3a78d/CPS4Y/A1tp0tzo3Pn6nEuSkvTeONzH/aH4A11Hw38Kx2Frez6Hr9rr2l3LrJbvGwEiccqwHf8AL6V8m1b0zUtR0uf7Rpt/dWcv9+CVkJ/Knm3CmEzLD+xlp5nq0oxpVI1IrVH2a1jeKcG1mz/uGpYNLvpT/qCi92fgCvla2+K3xDt4xHH4qvioHG4Kx/Mis3WfHPjHWIzHqXiTUp4z1Tziqn6hcA18XS8KMOp3nWbR6DzCVtEfSfjf4j+FfAlvIkdxFrGuAEJbQtlYz6uw4H061k+C/i54S8URpDr0ieH9WPDM3/HvKfUN/D+P518wUV9rDhDK44L6n7Ncv69zldefNzX1Pt6LTZLiJZrG4tryJhlXhlBBFMfw9cSzxzzWsQkiyY5HK5TIwcHtkV8W2V/fWLbrK+urU+sMzJ/I1Yudd1y5jMdxrWpzIeqyXcjA/gTXzcfDLA06vtKVWUfRm/16dtUfV/iTxF4H8Iu17rmr2098q4W1tcSTN/s8dB9SBXCaV8f9N1DW5bbX9CNtpDMBaywHdLAPVh3/AA6e9fPXeivqsHwxgMNh/YcvMrW1107GEq85O9z7R0e70HX4BceHtfsb9CM7BIFdfYqeR+Iq+NGvxwIVA9d4xXxAjMjBkZlYdCDgir41zWxH5Y1rUgn937XJj8s18zifDTLakn7Ocorsnobxx1RH2Lqs2jaHAbnxDrtjYRAZIaUbz9B1P4CvNtb+Puh2Wrw6fouiNe6MG23c8vyySj1QdsdeevtXzrI7yOXkdnY9WY5J/Gm17mU8G5blt3CPNJ7t6sxqYidTdn2d4d1DQfFVkL3wxq0N2hGWt2bbNF7Mp5q1JZXkbYe2lB/3c18WWlzc2dwtxaXE1vMn3ZInKMPoRzXX6f8AFX4hWMQih8UXrIOglCyfqwzXzeZ+GOCxNR1MPNwv06G9PHTirPU+pYrG8lOEtpD9VwK5TxZpPhPw/rp8VeN9ZiKxxqtrpigMzlfUdW5PsB3rwbUPit8Qr6IxTeKLxUPURBY/1UA1x93c3F5cNcXdxLcTOctJK5Zj9Sea6cj8O8Nllb205uTMsTX+sRUZLTc921C6+HnxauHmtLlfC3iLO1EuceVdKPu5IwM4/H61ymufCfx1pchxor30X8MtmwlVh64HP6V5fXQaH428XaIgj0vxFqNtGvSMTFlH0VsgV9Nisgp1HzU3Y8fEZbQrvmej8jY/4Qfxj/0K+r/+Aj/4UU8fF/4j4/5Gi5/79x//ABNFcP8Aq3P+Y5f7EpfzM4Siiivrz2SaW1uYreO4kt5Vgk+5IV+Vvx6VDXp/wFa+bU7qO8+ynwyEJv8A7ZjygcfLtz/F/TrXWXsHwEl1ZkkmiSQnkwSTLDn2K/LXDUxns5uDi36FKNzwWRWjYrIpRh2YYNXdB059X1SGwjnigaU7RJJnaD2zgGvsbRtH8MyaLbGzt7W7swn7qSUeYSv+83J/Gr8Njp8SD7Fb2cR7MsKkfpXnzztWaUC/ZnyHr3gHxdorkXmh3TRjpLCvmIfoRXNSxyQuY5o3jcdVdSpH4GvucrcY/wBZAfbyyP61nahpVlfq0d7penXSnr5iD/4k1FPO39uI3SPieivp3xN8MfCmpXnlLpVrpQwCssIZfNbuvBAA/U+1eT/FT4f6T4Wh+16b4ht7hS4X7HKw84Z7jHUD6CvSoZjSrNRV0yHFo86ooorvICiivZfAvwm0DVNJS9vPEkF5LKgYR2rgJHnsTnJI/DmsK+IhQjzTGlc8aqa0tbq7fZaWs9w3pFGWP6V9T+FfAPhWygby/D2nXJjIEdzKpPmj1+bPP04Pauys7WO2Xba2dlbgdNif4AV5dTOoRdoxNFTPk/Tfhx4qurKTULqwOm2USb3nu/kAHsOp/KuRkGxyrdQcelfc5jnYYaW3IP8A0yJ/rUE+l6NKQLmxsXY/34l5NYQzuV3zR+4fsj4fVWZSyqzKvUgZApDX158Q9K8Bx6Mi+JvIs7EN8qozRBj/AMAxmuL8Hx/BMXxGjtZG8ziL7cXwW7Y8zj8q7KeaKcOZQZLhY+fZbS6ht47iW3kjilz5bsuA/wBPWoa6T4kNrreLbseICPtKthAn+qEf8Pl4424rm69OnLmimZhRRRVgFFFFAEhmmMAgMsnkg7vL3Hbn1x0qMcHNFFIDduvF/ii50uPTJtdvmtIxhY/NI49yOTVWx8Qa7YkfY9Zv4cdNs7Y/nWZRUeyha1h3Z1UXxF8cRqFXxNf4HqwP9K19e+Kev33h6x0yzvL63niJa5u2nBkmPpwBge1efUVm8LRbT5VoHMzRu9d1u7B+1axfzA8kNO3+NZ7EsxZmLMepJyTSUVsopbIQUUUVQBT4pJIW3QyPG3qjEH9KZRSsBr2nifxHa4+z67qMeOmLhv611uofFjxFceHbCzgvb211G2BWW6jmG2cdiykdcY5zXndFYzw9KbTcR3Z01z8QPGtwm2XxLqBHoJMfyrHn1jV7iUSzarfSSA5DNO2QfzqjRVxpU47RQXZtat4r8R6tp0enalrF3c2sf3Y3fIP19fxrFooqoxjFWigJJZppQgllkkCDau5ido9Bmo6KKYgooopgFFFFABRRRQAUUUUAFFFFABRRRQAUUUUAFFFFABRRRQAUUUUAFFFFABRRRQAUUUUAFFFFADoo3llSONSzuwVQO5NdVrvhI2+oada2LSKLmQ2sjzghROuNxHH3eePpXOaZeSafqEF9CqNLA4dN4yNw6HFaOmeJtTslKs4u/wB6JkNyWcxyAEBl54615eNhjXUUsO1ZJ6d2/wDLc0i4294sW/hK7uFWa2vLee2MTSGaNJGCgPsxt27ic+1NufCOq2ySvMYUWOVoSSTy42YA46tvGPxzjFV7HxFe2toln5cM1sEZGjcEBgX38kEHII7VIfFGp+W8QECxO8j7FTCgttwQP9kopH/165XHNlN2cWv0/wAyv3Yp8ON9t+yrqljJIhdZQm9mRlIBXbty3J7Ajg+lSyeDtYW9FqiLKxuEgLIrYUugdWbjKjBHXpTU8VXSSzPHY2Mf2hW+0bEZTKWIJYsDkcqOAQOvFNm8V6rJcxXC+VE0c0cwWMEKSiBFB55GAKP+Fbm0ta3W2/yD92RweHZ5rH7SLy1DmJphCd28oshjJ6Y6g96nfwndiZ4476ymEMjx3LqzbYCqFyWyORtU9M8jFWI/FVuJ9v8AY9usH2b7PlS3mBevXOPvZPTvUeoeK5m1Kaaxs7WC3lmeSSPYf3+5Sh38/wB0kcY6ms1PNpTta3XW33B+7sJZeD768O63vLaSFhGYpVWRhJvJUcBSRgg5yOKrHw5cKIkmvrKG4mYiKB3O5wJCmQcY+8DgZycVLb+K72EGNLS0EAWNY4RvCxhCSMEMD1JJyeaY3ie+kZZprazluUZmSd4vmQFy5UDOMbie2Rmris25ne1um1/67/gH7sdL4XubdpRfXtpaCHaJTJvOwuSEBAXOWCk+w61MPBeseRJIwjV18zYgVj5gQZJDAbRx0yRmq7+KL2YOt5bWt2j43rKp+YqxZCSDn5dzAexxRJ4p1GaGRbmO3nc7/LkdTmIP1AAOPpkHFFs301j5/wDA/XyD92VNL0hr20e6kvbWzgEohV5yQGcjIHAOOO54FXpvCWqRact4xj5SORk2t8qOQFO7G09QcA5wao6VrEthbtb/AGa2uojKJlSdCwSQDAYc/oeKtnxNePHGJrW0mkQRqZHVsuqEbVIzgdAMgA4Fb1/7R9p+6ty38tv63EuS2pM/hG9LOlrd2126PNG6RB9weKPey4KjJx0x3qlaaFcSQvLeXEGnAS+SoutylpMZx044xycDmpbXxNfQSyuYreQSzTSyKynBMqbGHBzjFSSeKb2Vh9otLKeOMq0EciFlhKjAIyeePXOazX9qL3XZrvpf/IP3Yf8ACK36iJpri2hSSITqzs2PL2B2fgdAGAPueKltPB+oXWZIbiF7UrG0dwiSMsm/dtwAu4fdbOQMYqBfFWpYRZUt5kVFjCOmRsEYQr16EAZ9xmlj8U3igxG1tGtNsYjtsMEj2Z2kYOf4mzk85NRJZvbRxv8A1+P4D/dmPe281neTWk67ZYXKOM5wQcVDUlxM89xJPJt3yMWbaMDJ9BUde5Dm5VzbmTCiiirEFFev/HH4Q3vhe6n13QYWuNDdi7xoMtaZ7H1T0Pboa8grKjWjVjzRY2gooorUQUUUUAFFFFAHa2ek6HcbbOW3SArZ2czXImbcWkMe8YJ2/wAR7cU7+xLBoHupNHaC8jWfytO85v8ASAjIFbru6M54POziuJ3N/ePTHWnGWUuJDLIXHRtxyPxrw5ZXXv7tZ/j/AJ9f+GNfaLsd3a+HtHaz8y5snhkleQTRq7yNagICMEcD1+fPHHXmq1to+juIrC6tVtpPsdvNLcmVt6s8gDZBO0cH0rjRJIAw8x8P94bj8319aQszElmYk9cnrSWVYnW9d/jp+Ie0j2O71Hw/oa+ZlWstsN0QSJNuI1BR8NyTknOODxii28N6Dm3mlm32yzW6yMrlTN5iD5QDyMsfwANcK0kjEFpHYgYGWJ49Kbub+8351KyrFKKj9YY/aR7Hb32gaLDoUs0au7fZ5JROu87JBIVCE/cxgDjrzmuHp3mSbDH5j7CcldxwT64ptehgcLVw8ZKpUc7vqROSeyCiiiu8gKKKKACiiruh6VqOt6pDpmlWkt3dzHCRRjJPv7D3pNpK7ApUV7pB+zb4geCNpvEGnxSFQXTy2baccjPeiuX69Q/mHZn01IiSRtHIiujAhlYZBHoRXjHxF+AOi6zJJfeGZ10e8clmhYFoHPsOq/h+Ve00V87SrTpO8HY0sfEXi/4YeNfDE22+0We4hOds9opmjIHqQMj8QK450dG2ujKfQjFfodVO70nSruTzLrTLKd8Y3SwKxx9SK9GGayS96NyeU/PzBowa+/f+Ef0H/oCab/4Cp/hR/wAI/oP/AEBNN/8AAVP8K0/tZfy/iLlPgLBpK+/v+Ef0H/oCab/4Cp/hTJPDPhyT/WeH9Jf/AHrOM/0o/tZfy/iPlPgSivvG68E+D7kfvvC+jN/25Rj+QrkfE/wN8BawhNtYSaVP2ktJCB+KnI/lVxzWm37yaFynx5RXqXxH+CfifwtHLfaf/wATjTUyS8KnzUX1ZP6ivP8Aw5oOr+ItUj03RbGW8uX/AIUHCj1Y9APc16EK9OceaL0FYzaK+jPBP7OcIiS48Xao7ydTa2Zwo9i5HP4CvU9K+F/gDTYhHb+F9PfH8U6eax/Fs1x1MzpRdo6j5WfEFFfe8fhPwtGAE8NaMoHTFjHx+lTL4e0BV2roemAegtE/wrD+1l/KHKfAeDRg19+/8I/oP/QE03/wFT/Cj/hH9B/6Amm/+Aqf4Uf2sv5fxHynwFg+lW9O0vU9Sk8vTtOu7x/7sELOf0FfeX/CP6D/ANATTf8AwFT/AAq9b28FtEIreCKGNRgLGgUAfQUnm3aIcp8qeDPgB4s1fyrjW5YdFtWwxVvnnx/ujgH6n8K+hfh/4A8N+CbMxaNZ/v3GJbqU7pZPqew9hXVUV59fF1a2knoNKwUUUVzDCiiigAooooAKKKKACiiigAooooAD0ry34F2dpb6545a3tYISNbeMFIwuFHReO3tRRXRS/hT+X5i6nqVFFFc4wooooAKKKKACiiigAooooAKKKKAP/9k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41594"/>
            <a:ext cx="2714555" cy="3938903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084855"/>
              </p:ext>
            </p:extLst>
          </p:nvPr>
        </p:nvGraphicFramePr>
        <p:xfrm>
          <a:off x="179512" y="-99392"/>
          <a:ext cx="9360718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313064"/>
      </p:ext>
    </p:extLst>
  </p:cSld>
  <p:clrMapOvr>
    <a:masterClrMapping/>
  </p:clrMapOvr>
  <p:transition spd="slow" advClick="0" advTm="10844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195505"/>
              </p:ext>
            </p:extLst>
          </p:nvPr>
        </p:nvGraphicFramePr>
        <p:xfrm>
          <a:off x="395536" y="404664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418197"/>
      </p:ext>
    </p:extLst>
  </p:cSld>
  <p:clrMapOvr>
    <a:masterClrMapping/>
  </p:clrMapOvr>
  <p:transition spd="slow" advClick="0" advTm="11084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359554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486857"/>
      </p:ext>
    </p:extLst>
  </p:cSld>
  <p:clrMapOvr>
    <a:masterClrMapping/>
  </p:clrMapOvr>
  <p:transition spd="slow" advClick="0" advTm="10985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Для соблюдения принципа полноты отражения доходов, расходов и источников финансирования дефицита бюджета, установленного ст. 32 Бюджетного кодекса Российской Федерации, в ведомственной структуре отражены расходы по следующим получателям средств бюджета поселения: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Совет Александровского сельского поселения;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Администрация Александровского сельского поселения;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 бюджета поселения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«Александровское сельское поселение» на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сбалансированный. 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источниках финансирования дефицита бюджета планируется привлечение бюджетных кредитов и (или) кредитов в кредитных организациях на покрытия временно кассовых разрывов, возникающих при исполнении бюджета.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Александровского сельского поселения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 соответствии с Программой муниципальных внутренних заимствований и Программой муниципальных гарантий на 2020 год установлен предельный объем муниципального внутреннего долга, который не превышает утвержденный общий годовой объем доходов бюджета поселения, предельный объем муниципальных заимствований не превышает сумму, направляемую в текущем финансовом году на финансирование дефицита бюджета и погашение муниципальных долговых обязательств.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Верхний предел муниципального внутреннего долга на 1 января 2020 года установлен в сумме 0,0 тыс. рублей, в том числе верхний предел долга по муниципальным гарантиям 0,0 тыс. рублей.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36259"/>
      </p:ext>
    </p:extLst>
  </p:cSld>
  <p:clrMapOvr>
    <a:masterClrMapping/>
  </p:clrMapOvr>
  <p:transition spd="slow" advClick="0" advTm="30747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20880" cy="33123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57232"/>
      </p:ext>
    </p:extLst>
  </p:cSld>
  <p:clrMapOvr>
    <a:masterClrMapping/>
  </p:clrMapOvr>
  <p:transition spd="slow" advClick="0" advTm="10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«Бюджет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для граждан»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который познакомит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вас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основными положениями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на 2020 год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уверены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том, что передаваемые ими в распоряжение государства средства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используются прозрачно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эффективно, приносят конкретные результаты как для общества в целом, так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каждой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для каждого человека.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осуществлялось в соответствии с Бюджетным кодексом Российской Федерации, Положением «О бюджетном процессе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образовании «Александровское сельское поселение», утвержденным решением Совета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сельского поселения от 15.05.2013 года № 54-13-11п  и другими нормативно-правовыми актами.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формировании проекта бюджета поселения учитывались принятые федеральные законы, предусматривающие внесения изменений в бюджетное и налоговое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проекте бюджета поселения обеспечено соблюдение принципов бюджетной системы, основными из которых является: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обеспечение сбалансированности бюджета;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исполнения действующих и принимаемых расходных обязательств;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расширение сферы применения программно-целевого принципа;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повышение качества и доступности предоставления муниципальных услуг, оказываемых муниципальными учреждениями поселения; решение других задач бюджетной политики, сформулированных в соответствии с основными направлениями бюджетной и налоговой политики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2020 год и плановый период 2021 и 2022 годов.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76442"/>
      </p:ext>
    </p:extLst>
  </p:cSld>
  <p:clrMapOvr>
    <a:masterClrMapping/>
  </p:clrMapOvr>
  <p:transition spd="slow" advClick="0" advTm="31055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9552" y="980728"/>
            <a:ext cx="7920880" cy="20882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 сформированы 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финансовой помощи из бюджетов других уровней, доходы спрогнозированы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2020 году в сумме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121 508,210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2021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87067,700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2022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68 733,890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8381606"/>
              </p:ext>
            </p:extLst>
          </p:nvPr>
        </p:nvGraphicFramePr>
        <p:xfrm>
          <a:off x="467544" y="3185592"/>
          <a:ext cx="83529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1886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ct val="0"/>
              </a:spcBef>
              <a:buClr>
                <a:srgbClr val="FEA022">
                  <a:lumMod val="75000"/>
                </a:srgbClr>
              </a:buClr>
              <a:buSzPct val="128000"/>
            </a:pP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Доходы </a:t>
            </a:r>
            <a:r>
              <a:rPr lang="ru-RU" sz="2000" b="1" u="sng" dirty="0" err="1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бюдета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 МО «Александровское сельское поселение»</a:t>
            </a:r>
            <a:endParaRPr lang="ru-RU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3E3D2D">
                      <a:alpha val="65000"/>
                    </a:srgbClr>
                  </a:gs>
                </a:gsLst>
                <a:lin ang="5400000" scaled="0"/>
              </a:gra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45000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260648"/>
            <a:ext cx="8640960" cy="30963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Расчёт объёма налоговых и неналоговых доходов бюджета базируются на прогнозируемом поступлении доходов в бюджет поселения в 2019 году и рассчитан с учётом индекса потребительских цен, рекомендованного Департаментом финансов томской области в размере: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2020 год в размере 103,7%;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2021 год в размере 103,6%;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2022 год в размере 103,9%.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На 2020-2022 годы налоговые и неналоговые доходы запланированы в следующих объёмах: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2020 году в сумме </a:t>
            </a:r>
            <a:r>
              <a:rPr lang="ru-RU" b="1" dirty="0" smtClean="0"/>
              <a:t>35 169,00 </a:t>
            </a:r>
            <a:r>
              <a:rPr lang="ru-RU" dirty="0" smtClean="0"/>
              <a:t>тыс. рублей (102,2% от ожидаемого исполнения 2019 года)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2021 году в сумме </a:t>
            </a:r>
            <a:r>
              <a:rPr lang="ru-RU" b="1" dirty="0" smtClean="0"/>
              <a:t>37 670,80 </a:t>
            </a:r>
            <a:r>
              <a:rPr lang="ru-RU" dirty="0" smtClean="0"/>
              <a:t>тыс. рублей (107,1% от ожидаемого исполнения 2020 года)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2022 году в сумме </a:t>
            </a:r>
            <a:r>
              <a:rPr lang="ru-RU" b="1" dirty="0" smtClean="0"/>
              <a:t>40 500,49 </a:t>
            </a:r>
            <a:r>
              <a:rPr lang="ru-RU" dirty="0" smtClean="0"/>
              <a:t>тыс. рублей (707,5% от ожидаемого исполнения 2021 года)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0833726"/>
              </p:ext>
            </p:extLst>
          </p:nvPr>
        </p:nvGraphicFramePr>
        <p:xfrm>
          <a:off x="323850" y="3068638"/>
          <a:ext cx="8496300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8352928" cy="811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расчётов поступлений по доходным источникам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504055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Вашему вниманию развернутые доходы 2020 года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поселения формируются за счет средств от уплаты федеральных и местных налогов и сборов по нормативам, установленным законодательными актами Российской Федерации и субъектов Российской Федерации.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налоговые доходы запланированы 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35 169,00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на доходы физических лиц в бюджет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спрогнозирован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28 590,00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доходов сформирован на основании прогноза, предоставленного УФМС России по Томской области №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 и составляет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1 094,000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1.3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прогноза налоговой службы ожидается поступление данного вида налога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сумму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1 551,00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товарам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определён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Департаментом финансов Томской области и составляет 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2 273,00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60775"/>
      </p:ext>
    </p:extLst>
  </p:cSld>
  <p:clrMapOvr>
    <a:masterClrMapping/>
  </p:clrMapOvr>
  <p:transition spd="slow" advClick="0" advTm="15429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615567"/>
              </p:ext>
            </p:extLst>
          </p:nvPr>
        </p:nvGraphicFramePr>
        <p:xfrm>
          <a:off x="323528" y="404664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5590649"/>
      </p:ext>
    </p:extLst>
  </p:cSld>
  <p:clrMapOvr>
    <a:masterClrMapping/>
  </p:clrMapOvr>
  <p:transition spd="slow" advClick="0" advTm="11397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8496943" cy="619268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1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Неналоговые доходы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Ожидаемое исполнение неналоговых доходов бюджета поселения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оценивается в объёме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630,00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формирования доходов, входящими в состав раздела «Доходы от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использования имущества, находящегося в муниципальной собственности»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арендной платы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1 210,00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поступления от использования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2020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95556"/>
      </p:ext>
    </p:extLst>
  </p:cSld>
  <p:clrMapOvr>
    <a:masterClrMapping/>
  </p:clrMapOvr>
  <p:transition spd="slow" advClick="0" advTm="32321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649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369286"/>
      </p:ext>
    </p:extLst>
  </p:cSld>
  <p:clrMapOvr>
    <a:masterClrMapping/>
  </p:clrMapOvr>
  <p:transition spd="slow" advClick="0" advTm="13711"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1238</TotalTime>
  <Words>1919</Words>
  <Application>Microsoft Office PowerPoint</Application>
  <PresentationFormat>Экран (4:3)</PresentationFormat>
  <Paragraphs>194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Александровское сельское поселение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расчётов поступлений по доходным источникам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МО «Александровского сельского поселения»</vt:lpstr>
      <vt:lpstr>Презентация PowerPoint</vt:lpstr>
      <vt:lpstr>Презентация PowerPoint</vt:lpstr>
      <vt:lpstr>Общий объём расходов бюджета поселения в 2020 году</vt:lpstr>
      <vt:lpstr>Особенности формирования бюджета по 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Финансист</dc:creator>
  <cp:lastModifiedBy>Oleg</cp:lastModifiedBy>
  <cp:revision>93</cp:revision>
  <dcterms:created xsi:type="dcterms:W3CDTF">2016-07-21T04:42:13Z</dcterms:created>
  <dcterms:modified xsi:type="dcterms:W3CDTF">2020-01-23T04:44:54Z</dcterms:modified>
</cp:coreProperties>
</file>